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5"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59" r:id="rId21"/>
  </p:sldIdLst>
  <p:sldSz cx="9144000" cy="6858000" type="screen4x3"/>
  <p:notesSz cx="7053263" cy="93091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7DD330"/>
    <a:srgbClr val="00CC00"/>
    <a:srgbClr val="0C7CD2"/>
    <a:srgbClr val="1F7EE7"/>
    <a:srgbClr val="AE1517"/>
    <a:srgbClr val="CC0000"/>
    <a:srgbClr val="486D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660"/>
  </p:normalViewPr>
  <p:slideViewPr>
    <p:cSldViewPr>
      <p:cViewPr>
        <p:scale>
          <a:sx n="69" d="100"/>
          <a:sy n="69" d="100"/>
        </p:scale>
        <p:origin x="-1182" y="-84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D6E9724C-7263-47B1-8AF0-15E72E435D18}" type="datetimeFigureOut">
              <a:rPr lang="en-US" smtClean="0"/>
              <a:pPr/>
              <a:t>4/30/2012</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1915699F-9CDB-4338-B08F-AF5933C5AD50}" type="slidenum">
              <a:rPr lang="en-US" smtClean="0"/>
              <a:pPr/>
              <a:t>‹#›</a:t>
            </a:fld>
            <a:endParaRPr lang="en-US"/>
          </a:p>
        </p:txBody>
      </p:sp>
    </p:spTree>
    <p:extLst>
      <p:ext uri="{BB962C8B-B14F-4D97-AF65-F5344CB8AC3E}">
        <p14:creationId xmlns:p14="http://schemas.microsoft.com/office/powerpoint/2010/main" val="3367755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BF58E5-7F97-4690-89F5-2FE011F1BF97}" type="slidenum">
              <a:rPr lang="en-US"/>
              <a:pPr/>
              <a:t>18</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a:t>Conversion from one status to another is possible eg from voluntary to medically recommended and vice versa, from emergency hospital order to medically recommended, from medically recommended to voluntary. The medically recommended status may also be extended by further periods as long as the requisite authorisations are obtained.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powerpointstyles.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8" name="Text Box 34"/>
          <p:cNvSpPr txBox="1">
            <a:spLocks noChangeArrowheads="1"/>
          </p:cNvSpPr>
          <p:nvPr userDrawn="1"/>
        </p:nvSpPr>
        <p:spPr bwMode="auto">
          <a:xfrm>
            <a:off x="3348038" y="6237288"/>
            <a:ext cx="2990850" cy="366712"/>
          </a:xfrm>
          <a:prstGeom prst="rect">
            <a:avLst/>
          </a:prstGeom>
          <a:noFill/>
          <a:ln w="9525">
            <a:noFill/>
            <a:miter lim="800000"/>
            <a:headEnd/>
            <a:tailEnd/>
          </a:ln>
          <a:effectLst/>
        </p:spPr>
        <p:txBody>
          <a:bodyPr wrap="none">
            <a:spAutoFit/>
          </a:bodyPr>
          <a:lstStyle/>
          <a:p>
            <a:r>
              <a:rPr lang="fr-FR">
                <a:hlinkClick r:id="rId13"/>
              </a:rPr>
              <a:t>Free Powerpoint Templates</a:t>
            </a:r>
            <a:endParaRPr lang="fr-FR"/>
          </a:p>
        </p:txBody>
      </p:sp>
      <p:pic>
        <p:nvPicPr>
          <p:cNvPr id="1060" name="Picture 36" descr="fddsf fsdf zfef"/>
          <p:cNvPicPr>
            <a:picLocks noChangeAspect="1" noChangeArrowheads="1"/>
          </p:cNvPicPr>
          <p:nvPr userDrawn="1"/>
        </p:nvPicPr>
        <p:blipFill>
          <a:blip r:embed="rId14" cstate="print"/>
          <a:srcRect/>
          <a:stretch>
            <a:fillRect/>
          </a:stretch>
        </p:blipFill>
        <p:spPr bwMode="auto">
          <a:xfrm>
            <a:off x="0" y="0"/>
            <a:ext cx="9144000" cy="6858000"/>
          </a:xfrm>
          <a:prstGeom prst="rect">
            <a:avLst/>
          </a:prstGeom>
          <a:noFill/>
        </p:spPr>
      </p:pic>
      <p:sp>
        <p:nvSpPr>
          <p:cNvPr id="1032" name="Text Box 8"/>
          <p:cNvSpPr txBox="1">
            <a:spLocks noChangeArrowheads="1"/>
          </p:cNvSpPr>
          <p:nvPr userDrawn="1"/>
        </p:nvSpPr>
        <p:spPr bwMode="auto">
          <a:xfrm>
            <a:off x="8035925" y="6375400"/>
            <a:ext cx="1073150" cy="366713"/>
          </a:xfrm>
          <a:prstGeom prst="rect">
            <a:avLst/>
          </a:prstGeom>
          <a:noFill/>
          <a:ln w="9525">
            <a:noFill/>
            <a:miter lim="800000"/>
            <a:headEnd/>
            <a:tailEnd/>
          </a:ln>
          <a:effectLst/>
        </p:spPr>
        <p:txBody>
          <a:bodyPr wrap="none">
            <a:spAutoFit/>
          </a:bodyPr>
          <a:lstStyle/>
          <a:p>
            <a:r>
              <a:rPr lang="fr-FR" b="1">
                <a:solidFill>
                  <a:schemeClr val="bg1"/>
                </a:solidFill>
              </a:rPr>
              <a:t>Page </a:t>
            </a:r>
            <a:fld id="{1863B3C6-C9F8-4F5F-B41D-BE523B6D5E0C}" type="slidenum">
              <a:rPr lang="fr-FR" b="1">
                <a:solidFill>
                  <a:schemeClr val="bg1"/>
                </a:solidFill>
              </a:rPr>
              <a:pPr/>
              <a:t>‹#›</a:t>
            </a:fld>
            <a:endParaRPr lang="fr-FR" b="1">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powerpointstyles.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7" name="Text Box 29"/>
          <p:cNvSpPr txBox="1">
            <a:spLocks noChangeArrowheads="1"/>
          </p:cNvSpPr>
          <p:nvPr/>
        </p:nvSpPr>
        <p:spPr bwMode="auto">
          <a:xfrm>
            <a:off x="3348038" y="6237288"/>
            <a:ext cx="2990850" cy="366712"/>
          </a:xfrm>
          <a:prstGeom prst="rect">
            <a:avLst/>
          </a:prstGeom>
          <a:noFill/>
          <a:ln w="9525">
            <a:noFill/>
            <a:miter lim="800000"/>
            <a:headEnd/>
            <a:tailEnd/>
          </a:ln>
          <a:effectLst/>
        </p:spPr>
        <p:txBody>
          <a:bodyPr wrap="none">
            <a:spAutoFit/>
          </a:bodyPr>
          <a:lstStyle/>
          <a:p>
            <a:r>
              <a:rPr lang="fr-FR">
                <a:hlinkClick r:id="rId2"/>
              </a:rPr>
              <a:t>Free Powerpoint Templates</a:t>
            </a:r>
            <a:endParaRPr lang="fr-FR"/>
          </a:p>
        </p:txBody>
      </p:sp>
      <p:pic>
        <p:nvPicPr>
          <p:cNvPr id="2080" name="Picture 32" descr="ddsqdsqd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054" name="Text Box 6"/>
          <p:cNvSpPr txBox="1">
            <a:spLocks noChangeArrowheads="1"/>
          </p:cNvSpPr>
          <p:nvPr/>
        </p:nvSpPr>
        <p:spPr bwMode="auto">
          <a:xfrm>
            <a:off x="107950" y="549275"/>
            <a:ext cx="7019925" cy="6272826"/>
          </a:xfrm>
          <a:prstGeom prst="rect">
            <a:avLst/>
          </a:prstGeom>
          <a:noFill/>
          <a:ln w="9525">
            <a:noFill/>
            <a:miter lim="800000"/>
            <a:headEnd/>
            <a:tailEnd/>
          </a:ln>
          <a:effectLst/>
        </p:spPr>
        <p:txBody>
          <a:bodyPr lIns="180000" tIns="180000" rIns="180000" bIns="180000">
            <a:spAutoFit/>
          </a:bodyPr>
          <a:lstStyle/>
          <a:p>
            <a:pPr algn="ctr"/>
            <a:r>
              <a:rPr lang="en-US" sz="3200" b="1" dirty="0">
                <a:latin typeface="Elephant" pitchFamily="18" charset="0"/>
              </a:rPr>
              <a:t>MENTAL HEALTH ACT </a:t>
            </a:r>
            <a:r>
              <a:rPr lang="en-US" sz="3600" dirty="0" smtClean="0"/>
              <a:t/>
            </a:r>
            <a:br>
              <a:rPr lang="en-US" sz="3600" dirty="0" smtClean="0"/>
            </a:br>
            <a:endParaRPr lang="en-US" sz="3600" dirty="0" smtClean="0"/>
          </a:p>
          <a:p>
            <a:pPr algn="ctr"/>
            <a:r>
              <a:rPr lang="en-US" sz="3600" b="1" dirty="0">
                <a:solidFill>
                  <a:srgbClr val="006600"/>
                </a:solidFill>
                <a:latin typeface="Verdana" pitchFamily="34" charset="0"/>
              </a:rPr>
              <a:t>Chapter 45 of the Laws of </a:t>
            </a:r>
            <a:r>
              <a:rPr lang="en-US" sz="3600" b="1" dirty="0" smtClean="0">
                <a:solidFill>
                  <a:srgbClr val="006600"/>
                </a:solidFill>
                <a:latin typeface="Verdana" pitchFamily="34" charset="0"/>
              </a:rPr>
              <a:t>Barbados</a:t>
            </a:r>
          </a:p>
          <a:p>
            <a:pPr algn="ctr"/>
            <a:endParaRPr lang="fr-FR" sz="2400" b="1" dirty="0">
              <a:latin typeface="Verdana" pitchFamily="34" charset="0"/>
            </a:endParaRPr>
          </a:p>
          <a:p>
            <a:pPr algn="ctr"/>
            <a:r>
              <a:rPr lang="fr-FR" sz="2400" b="1" dirty="0" err="1" smtClean="0">
                <a:solidFill>
                  <a:srgbClr val="006600"/>
                </a:solidFill>
                <a:latin typeface="Verdana" pitchFamily="34" charset="0"/>
              </a:rPr>
              <a:t>Presenter</a:t>
            </a:r>
            <a:r>
              <a:rPr lang="fr-FR" sz="2400" b="1" dirty="0" smtClean="0">
                <a:solidFill>
                  <a:srgbClr val="006600"/>
                </a:solidFill>
                <a:latin typeface="Verdana" pitchFamily="34" charset="0"/>
              </a:rPr>
              <a:t>: </a:t>
            </a:r>
          </a:p>
          <a:p>
            <a:pPr algn="ctr"/>
            <a:endParaRPr lang="fr-FR" sz="2400" b="1" dirty="0">
              <a:latin typeface="Verdana" pitchFamily="34" charset="0"/>
            </a:endParaRPr>
          </a:p>
          <a:p>
            <a:pPr algn="ctr"/>
            <a:r>
              <a:rPr lang="fr-FR" sz="2400" b="1" dirty="0" smtClean="0">
                <a:latin typeface="Verdana" pitchFamily="34" charset="0"/>
              </a:rPr>
              <a:t>Ms. </a:t>
            </a:r>
            <a:r>
              <a:rPr lang="fr-FR" sz="2400" b="1" dirty="0" err="1" smtClean="0">
                <a:latin typeface="Verdana" pitchFamily="34" charset="0"/>
              </a:rPr>
              <a:t>Laticia</a:t>
            </a:r>
            <a:r>
              <a:rPr lang="fr-FR" sz="2400" b="1" dirty="0" smtClean="0">
                <a:latin typeface="Verdana" pitchFamily="34" charset="0"/>
              </a:rPr>
              <a:t> A </a:t>
            </a:r>
            <a:r>
              <a:rPr lang="fr-FR" sz="2400" b="1" dirty="0" err="1" smtClean="0">
                <a:latin typeface="Verdana" pitchFamily="34" charset="0"/>
              </a:rPr>
              <a:t>Bourne</a:t>
            </a:r>
            <a:r>
              <a:rPr lang="fr-FR" sz="2400" b="1" dirty="0" smtClean="0">
                <a:latin typeface="Verdana" pitchFamily="34" charset="0"/>
              </a:rPr>
              <a:t>- Attorney-</a:t>
            </a:r>
            <a:r>
              <a:rPr lang="fr-FR" sz="2400" b="1" dirty="0" err="1" smtClean="0">
                <a:latin typeface="Verdana" pitchFamily="34" charset="0"/>
              </a:rPr>
              <a:t>at</a:t>
            </a:r>
            <a:r>
              <a:rPr lang="fr-FR" sz="2400" b="1" dirty="0" smtClean="0">
                <a:latin typeface="Verdana" pitchFamily="34" charset="0"/>
              </a:rPr>
              <a:t>-Law</a:t>
            </a:r>
            <a:endParaRPr lang="fr-FR" sz="2400" b="1" dirty="0">
              <a:latin typeface="Verdana" pitchFamily="34" charset="0"/>
            </a:endParaRPr>
          </a:p>
          <a:p>
            <a:pPr algn="ctr"/>
            <a:endParaRPr lang="fr-FR" sz="2400" b="1" dirty="0">
              <a:solidFill>
                <a:srgbClr val="006600"/>
              </a:solidFill>
              <a:latin typeface="Verdana" pitchFamily="34" charset="0"/>
            </a:endParaRPr>
          </a:p>
          <a:p>
            <a:pPr algn="ctr"/>
            <a:r>
              <a:rPr lang="fr-FR" sz="2400" b="1" dirty="0" err="1" smtClean="0">
                <a:solidFill>
                  <a:srgbClr val="006600"/>
                </a:solidFill>
                <a:latin typeface="Verdana" pitchFamily="34" charset="0"/>
              </a:rPr>
              <a:t>Facilitators</a:t>
            </a:r>
            <a:r>
              <a:rPr lang="fr-FR" sz="2400" b="1" dirty="0">
                <a:solidFill>
                  <a:srgbClr val="006600"/>
                </a:solidFill>
                <a:latin typeface="Verdana" pitchFamily="34" charset="0"/>
              </a:rPr>
              <a:t>: </a:t>
            </a:r>
            <a:endParaRPr lang="fr-FR" sz="2400" b="1" dirty="0" smtClean="0">
              <a:solidFill>
                <a:srgbClr val="006600"/>
              </a:solidFill>
              <a:latin typeface="Verdana" pitchFamily="34" charset="0"/>
            </a:endParaRPr>
          </a:p>
          <a:p>
            <a:pPr algn="ctr"/>
            <a:r>
              <a:rPr lang="fr-FR" sz="2400" b="1" dirty="0" smtClean="0">
                <a:solidFill>
                  <a:srgbClr val="006600"/>
                </a:solidFill>
                <a:latin typeface="Verdana" pitchFamily="34" charset="0"/>
              </a:rPr>
              <a:t>Mental </a:t>
            </a:r>
            <a:r>
              <a:rPr lang="fr-FR" sz="2400" b="1" dirty="0" err="1" smtClean="0">
                <a:solidFill>
                  <a:srgbClr val="006600"/>
                </a:solidFill>
                <a:latin typeface="Verdana" pitchFamily="34" charset="0"/>
              </a:rPr>
              <a:t>Hospital</a:t>
            </a:r>
            <a:endParaRPr lang="fr-FR" sz="2400" b="1" dirty="0" smtClean="0">
              <a:solidFill>
                <a:srgbClr val="006600"/>
              </a:solidFill>
              <a:latin typeface="Verdana" pitchFamily="34" charset="0"/>
            </a:endParaRPr>
          </a:p>
          <a:p>
            <a:pPr algn="ctr"/>
            <a:r>
              <a:rPr lang="fr-FR" sz="2400" b="1" i="1" dirty="0" smtClean="0">
                <a:latin typeface="Verdana" pitchFamily="34" charset="0"/>
              </a:rPr>
              <a:t>Mr</a:t>
            </a:r>
            <a:r>
              <a:rPr lang="fr-FR" sz="2400" b="1" i="1" dirty="0">
                <a:latin typeface="Verdana" pitchFamily="34" charset="0"/>
              </a:rPr>
              <a:t>. Tennyson Springer </a:t>
            </a:r>
            <a:r>
              <a:rPr lang="fr-FR" sz="2400" b="1" i="1" dirty="0" smtClean="0">
                <a:latin typeface="Verdana" pitchFamily="34" charset="0"/>
              </a:rPr>
              <a:t>– </a:t>
            </a:r>
            <a:r>
              <a:rPr lang="fr-FR" sz="2400" b="1" i="1" dirty="0" err="1" smtClean="0">
                <a:latin typeface="Verdana" pitchFamily="34" charset="0"/>
              </a:rPr>
              <a:t>Director</a:t>
            </a:r>
            <a:endParaRPr lang="fr-FR" sz="2400" b="1" i="1" dirty="0">
              <a:latin typeface="Verdana" pitchFamily="34" charset="0"/>
            </a:endParaRPr>
          </a:p>
          <a:p>
            <a:pPr algn="ctr"/>
            <a:r>
              <a:rPr lang="fr-FR" sz="2400" b="1" i="1" dirty="0" smtClean="0">
                <a:solidFill>
                  <a:srgbClr val="006600"/>
                </a:solidFill>
                <a:latin typeface="Verdana" pitchFamily="34" charset="0"/>
              </a:rPr>
              <a:t> </a:t>
            </a:r>
            <a:r>
              <a:rPr lang="fr-FR" sz="2400" b="1" i="1" dirty="0" smtClean="0">
                <a:latin typeface="Verdana" pitchFamily="34" charset="0"/>
              </a:rPr>
              <a:t>Mr. David </a:t>
            </a:r>
            <a:r>
              <a:rPr lang="fr-FR" sz="2400" b="1" i="1" dirty="0" err="1" smtClean="0">
                <a:latin typeface="Verdana" pitchFamily="34" charset="0"/>
              </a:rPr>
              <a:t>Leacock</a:t>
            </a:r>
            <a:endParaRPr lang="fr-FR" sz="2400" b="1" i="1" dirty="0" smtClean="0">
              <a:latin typeface="Verdana" pitchFamily="34" charset="0"/>
            </a:endParaRPr>
          </a:p>
          <a:p>
            <a:pPr algn="ctr"/>
            <a:endParaRPr lang="fr-FR" sz="2800" i="1" dirty="0">
              <a:solidFill>
                <a:srgbClr val="006600"/>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Laticia Bourne\Pictures\2012-03-05 Mental Health\Mental Health 001.jpg"/>
          <p:cNvPicPr>
            <a:picLocks noChangeAspect="1" noChangeArrowheads="1"/>
          </p:cNvPicPr>
          <p:nvPr/>
        </p:nvPicPr>
        <p:blipFill>
          <a:blip r:embed="rId2" cstate="print"/>
          <a:srcRect/>
          <a:stretch>
            <a:fillRect/>
          </a:stretch>
        </p:blipFill>
        <p:spPr bwMode="auto">
          <a:xfrm>
            <a:off x="1403648" y="980728"/>
            <a:ext cx="5059762" cy="5616624"/>
          </a:xfrm>
          <a:prstGeom prst="rect">
            <a:avLst/>
          </a:prstGeom>
          <a:noFill/>
        </p:spPr>
      </p:pic>
      <p:sp>
        <p:nvSpPr>
          <p:cNvPr id="3" name="Rectangle 2"/>
          <p:cNvSpPr/>
          <p:nvPr/>
        </p:nvSpPr>
        <p:spPr>
          <a:xfrm>
            <a:off x="2123728" y="0"/>
            <a:ext cx="4572000" cy="923330"/>
          </a:xfrm>
          <a:prstGeom prst="rect">
            <a:avLst/>
          </a:prstGeom>
        </p:spPr>
        <p:txBody>
          <a:bodyPr>
            <a:spAutoFit/>
          </a:bodyPr>
          <a:lstStyle/>
          <a:p>
            <a:r>
              <a:rPr lang="en-US" b="1" dirty="0" smtClean="0">
                <a:solidFill>
                  <a:srgbClr val="006600"/>
                </a:solidFill>
              </a:rPr>
              <a:t>Form of Application for Reception of a Medically Recommended Patient under</a:t>
            </a:r>
            <a:br>
              <a:rPr lang="en-US" b="1" dirty="0" smtClean="0">
                <a:solidFill>
                  <a:srgbClr val="006600"/>
                </a:solidFill>
              </a:rPr>
            </a:br>
            <a:r>
              <a:rPr lang="en-US" b="1" dirty="0" smtClean="0">
                <a:solidFill>
                  <a:srgbClr val="006600"/>
                </a:solidFill>
              </a:rPr>
              <a:t>Section 6 (Medical Practitioner)</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274638"/>
            <a:ext cx="8686800" cy="1143000"/>
          </a:xfrm>
        </p:spPr>
        <p:txBody>
          <a:bodyPr/>
          <a:lstStyle/>
          <a:p>
            <a:r>
              <a:rPr lang="en-US" sz="4000" b="1" dirty="0">
                <a:solidFill>
                  <a:srgbClr val="006600"/>
                </a:solidFill>
              </a:rPr>
              <a:t>Admission under a </a:t>
            </a:r>
            <a:r>
              <a:rPr lang="en-US" sz="4000" b="1" dirty="0" smtClean="0">
                <a:solidFill>
                  <a:srgbClr val="006600"/>
                </a:solidFill>
              </a:rPr>
              <a:t/>
            </a:r>
            <a:br>
              <a:rPr lang="en-US" sz="4000" b="1" dirty="0" smtClean="0">
                <a:solidFill>
                  <a:srgbClr val="006600"/>
                </a:solidFill>
              </a:rPr>
            </a:br>
            <a:r>
              <a:rPr lang="en-US" sz="4000" b="1" dirty="0" smtClean="0">
                <a:solidFill>
                  <a:srgbClr val="006600"/>
                </a:solidFill>
              </a:rPr>
              <a:t>Hospital </a:t>
            </a:r>
            <a:r>
              <a:rPr lang="en-US" sz="4000" b="1" dirty="0">
                <a:solidFill>
                  <a:srgbClr val="006600"/>
                </a:solidFill>
              </a:rPr>
              <a:t>Order</a:t>
            </a:r>
          </a:p>
        </p:txBody>
      </p:sp>
      <p:sp>
        <p:nvSpPr>
          <p:cNvPr id="26627" name="Rectangle 3"/>
          <p:cNvSpPr>
            <a:spLocks noGrp="1" noChangeArrowheads="1"/>
          </p:cNvSpPr>
          <p:nvPr>
            <p:ph type="body" idx="1"/>
          </p:nvPr>
        </p:nvSpPr>
        <p:spPr>
          <a:xfrm>
            <a:off x="0" y="1700808"/>
            <a:ext cx="8229600" cy="4525963"/>
          </a:xfrm>
        </p:spPr>
        <p:txBody>
          <a:bodyPr/>
          <a:lstStyle/>
          <a:p>
            <a:r>
              <a:rPr lang="en-US" dirty="0"/>
              <a:t>1. </a:t>
            </a:r>
            <a:r>
              <a:rPr lang="en-US" b="1" dirty="0"/>
              <a:t>Issued by the Court</a:t>
            </a:r>
          </a:p>
          <a:p>
            <a:pPr>
              <a:buFontTx/>
              <a:buNone/>
            </a:pPr>
            <a:r>
              <a:rPr lang="en-US" sz="2400" dirty="0"/>
              <a:t>Section 7(1) </a:t>
            </a:r>
          </a:p>
          <a:p>
            <a:pPr>
              <a:buFontTx/>
              <a:buNone/>
            </a:pPr>
            <a:r>
              <a:rPr lang="en-US" sz="2400" dirty="0"/>
              <a:t> </a:t>
            </a:r>
            <a:r>
              <a:rPr lang="en-US" sz="2400" dirty="0" smtClean="0"/>
              <a:t>   Where </a:t>
            </a:r>
            <a:r>
              <a:rPr lang="en-US" sz="2400" dirty="0"/>
              <a:t>in the opinion of the Court, an accused </a:t>
            </a:r>
            <a:r>
              <a:rPr lang="en-US" sz="2400" dirty="0" smtClean="0"/>
              <a:t>person charged </a:t>
            </a:r>
            <a:r>
              <a:rPr lang="en-US" sz="2400" dirty="0"/>
              <a:t>before it is or appears to be suffering from a mental disorder, the court may order that person to be admitted to a mental hospital for a period not exceeding 8 weeks.</a:t>
            </a:r>
          </a:p>
          <a:p>
            <a:pPr>
              <a:buFontTx/>
              <a:buNone/>
            </a:pPr>
            <a:r>
              <a:rPr lang="en-US" dirty="0"/>
              <a:t>                          ↓</a:t>
            </a:r>
          </a:p>
          <a:p>
            <a:pPr>
              <a:buFontTx/>
              <a:buNone/>
            </a:pPr>
            <a:r>
              <a:rPr lang="en-US" sz="2000" dirty="0"/>
              <a:t>      In the form of a warrant from the Court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sz="4000" b="1" dirty="0" smtClean="0">
                <a:solidFill>
                  <a:srgbClr val="006600"/>
                </a:solidFill>
              </a:rPr>
              <a:t>Admission under a </a:t>
            </a:r>
            <a:br>
              <a:rPr lang="en-US" sz="4000" b="1" dirty="0" smtClean="0">
                <a:solidFill>
                  <a:srgbClr val="006600"/>
                </a:solidFill>
              </a:rPr>
            </a:br>
            <a:r>
              <a:rPr lang="en-US" sz="4000" b="1" dirty="0" smtClean="0">
                <a:solidFill>
                  <a:srgbClr val="006600"/>
                </a:solidFill>
              </a:rPr>
              <a:t>Hospital Order</a:t>
            </a:r>
            <a:endParaRPr lang="en-US" sz="4000" dirty="0"/>
          </a:p>
        </p:txBody>
      </p:sp>
      <p:sp>
        <p:nvSpPr>
          <p:cNvPr id="27651" name="Rectangle 3"/>
          <p:cNvSpPr>
            <a:spLocks noGrp="1" noChangeArrowheads="1"/>
          </p:cNvSpPr>
          <p:nvPr>
            <p:ph type="body" idx="1"/>
          </p:nvPr>
        </p:nvSpPr>
        <p:spPr>
          <a:xfrm>
            <a:off x="0" y="1628800"/>
            <a:ext cx="8291512" cy="4752975"/>
          </a:xfrm>
        </p:spPr>
        <p:txBody>
          <a:bodyPr/>
          <a:lstStyle/>
          <a:p>
            <a:pPr>
              <a:lnSpc>
                <a:spcPct val="90000"/>
              </a:lnSpc>
              <a:buFontTx/>
              <a:buNone/>
            </a:pPr>
            <a:r>
              <a:rPr lang="en-US" sz="2800" b="1" dirty="0"/>
              <a:t>2. </a:t>
            </a:r>
            <a:r>
              <a:rPr lang="en-US" sz="2400" b="1" dirty="0"/>
              <a:t>Emergency Hospital Order Issued by a Mental Health Officer</a:t>
            </a:r>
          </a:p>
          <a:p>
            <a:pPr>
              <a:lnSpc>
                <a:spcPct val="90000"/>
              </a:lnSpc>
              <a:buFontTx/>
              <a:buNone/>
            </a:pPr>
            <a:r>
              <a:rPr lang="en-US" sz="2000" dirty="0" smtClean="0"/>
              <a:t>	Section </a:t>
            </a:r>
            <a:r>
              <a:rPr lang="en-US" sz="2000" dirty="0"/>
              <a:t>7(3) </a:t>
            </a:r>
          </a:p>
          <a:p>
            <a:pPr>
              <a:lnSpc>
                <a:spcPct val="90000"/>
              </a:lnSpc>
              <a:buFontTx/>
              <a:buNone/>
            </a:pPr>
            <a:r>
              <a:rPr lang="en-US" sz="2000" dirty="0"/>
              <a:t>    </a:t>
            </a:r>
            <a:r>
              <a:rPr lang="en-US" sz="2000" dirty="0" smtClean="0"/>
              <a:t>  A </a:t>
            </a:r>
            <a:r>
              <a:rPr lang="en-US" sz="2000" dirty="0"/>
              <a:t>person who by reason of his general appearance or by </a:t>
            </a:r>
            <a:endParaRPr lang="en-US" sz="2000" dirty="0" smtClean="0"/>
          </a:p>
          <a:p>
            <a:pPr>
              <a:lnSpc>
                <a:spcPct val="90000"/>
              </a:lnSpc>
              <a:buFontTx/>
              <a:buNone/>
            </a:pPr>
            <a:r>
              <a:rPr lang="en-US" sz="2000" dirty="0"/>
              <a:t>	</a:t>
            </a:r>
            <a:r>
              <a:rPr lang="en-US" sz="2000" dirty="0" smtClean="0"/>
              <a:t>his </a:t>
            </a:r>
            <a:r>
              <a:rPr lang="en-US" sz="2000" dirty="0"/>
              <a:t>conduct in conversation, causes a member of the Police </a:t>
            </a:r>
            <a:endParaRPr lang="en-US" sz="2000" dirty="0" smtClean="0"/>
          </a:p>
          <a:p>
            <a:pPr>
              <a:lnSpc>
                <a:spcPct val="90000"/>
              </a:lnSpc>
              <a:buFontTx/>
              <a:buNone/>
            </a:pPr>
            <a:r>
              <a:rPr lang="en-US" sz="2000" dirty="0"/>
              <a:t>	</a:t>
            </a:r>
            <a:r>
              <a:rPr lang="en-US" sz="2000" dirty="0" smtClean="0"/>
              <a:t>Force </a:t>
            </a:r>
            <a:r>
              <a:rPr lang="en-US" sz="2000" dirty="0"/>
              <a:t>who has been so notified by a mental health officer, reasonably to believe that such person is suffering from mental disorder may be taken into custody without a warrant by a member of the Police Force not below the rank of sergeant or by a member </a:t>
            </a:r>
            <a:endParaRPr lang="en-US" sz="2000" dirty="0" smtClean="0"/>
          </a:p>
          <a:p>
            <a:pPr>
              <a:lnSpc>
                <a:spcPct val="90000"/>
              </a:lnSpc>
              <a:buFontTx/>
              <a:buNone/>
            </a:pPr>
            <a:r>
              <a:rPr lang="en-US" sz="2000" dirty="0"/>
              <a:t> </a:t>
            </a:r>
            <a:r>
              <a:rPr lang="en-US" sz="2000" dirty="0" smtClean="0"/>
              <a:t>	of </a:t>
            </a:r>
            <a:r>
              <a:rPr lang="en-US" sz="2000" dirty="0"/>
              <a:t>the Police Force of lower rank acting under the authority of a sergeant or officer of higher rank and conveyed directly to a </a:t>
            </a:r>
            <a:endParaRPr lang="en-US" sz="2000" dirty="0" smtClean="0"/>
          </a:p>
          <a:p>
            <a:pPr>
              <a:lnSpc>
                <a:spcPct val="90000"/>
              </a:lnSpc>
              <a:buFontTx/>
              <a:buNone/>
            </a:pPr>
            <a:r>
              <a:rPr lang="en-US" sz="2000" dirty="0" smtClean="0"/>
              <a:t>	mental </a:t>
            </a:r>
            <a:r>
              <a:rPr lang="en-US" sz="2000" dirty="0"/>
              <a:t>hospital</a:t>
            </a:r>
            <a:r>
              <a:rPr lang="en-US" sz="2000" dirty="0" smtClean="0"/>
              <a:t>. 		↓</a:t>
            </a:r>
          </a:p>
          <a:p>
            <a:pPr>
              <a:lnSpc>
                <a:spcPct val="90000"/>
              </a:lnSpc>
              <a:buFontTx/>
              <a:buNone/>
            </a:pPr>
            <a:r>
              <a:rPr lang="en-US" sz="2800" dirty="0" smtClean="0"/>
              <a:t> 	</a:t>
            </a:r>
            <a:r>
              <a:rPr lang="en-US" sz="1800" dirty="0" smtClean="0"/>
              <a:t>In the form of a written request addressed to the Commissioner of Police from the Mental Health Officer in triplicate (Standard form)                  </a:t>
            </a:r>
            <a:r>
              <a:rPr lang="en-US" sz="2800" dirty="0" smtClean="0"/>
              <a:t>	        </a:t>
            </a:r>
            <a:endParaRPr lang="en-US" sz="2800" dirty="0"/>
          </a:p>
          <a:p>
            <a:pPr>
              <a:lnSpc>
                <a:spcPct val="90000"/>
              </a:lnSpc>
              <a:buFontTx/>
              <a:buNone/>
            </a:pPr>
            <a:r>
              <a:rPr lang="en-US" sz="1800" dirty="0"/>
              <a:t>      </a:t>
            </a:r>
          </a:p>
          <a:p>
            <a:pPr>
              <a:lnSpc>
                <a:spcPct val="90000"/>
              </a:lnSpc>
              <a:buFontTx/>
              <a:buNone/>
            </a:pPr>
            <a:endParaRPr lang="en-US" sz="2000" dirty="0"/>
          </a:p>
          <a:p>
            <a:pPr>
              <a:lnSpc>
                <a:spcPct val="90000"/>
              </a:lnSpc>
              <a:buFontTx/>
              <a:buNone/>
            </a:pPr>
            <a:endParaRPr lang="en-US" sz="28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Laticia Bourne\Pictures\2012-03-05 Mental Health\Mental Health 005.jpg"/>
          <p:cNvPicPr>
            <a:picLocks noGrp="1" noChangeAspect="1" noChangeArrowheads="1"/>
          </p:cNvPicPr>
          <p:nvPr>
            <p:ph idx="1"/>
          </p:nvPr>
        </p:nvPicPr>
        <p:blipFill>
          <a:blip r:embed="rId2" cstate="print"/>
          <a:srcRect/>
          <a:stretch>
            <a:fillRect/>
          </a:stretch>
        </p:blipFill>
        <p:spPr bwMode="auto">
          <a:xfrm rot="10800000">
            <a:off x="1403648" y="1844824"/>
            <a:ext cx="4439139" cy="4775439"/>
          </a:xfrm>
          <a:prstGeom prst="rect">
            <a:avLst/>
          </a:prstGeom>
          <a:noFill/>
        </p:spPr>
      </p:pic>
      <p:sp>
        <p:nvSpPr>
          <p:cNvPr id="3" name="Rectangle 2"/>
          <p:cNvSpPr>
            <a:spLocks noGrp="1" noChangeArrowheads="1"/>
          </p:cNvSpPr>
          <p:nvPr>
            <p:ph type="title"/>
          </p:nvPr>
        </p:nvSpPr>
        <p:spPr>
          <a:xfrm>
            <a:off x="-684584" y="332656"/>
            <a:ext cx="8229600" cy="1143000"/>
          </a:xfrm>
        </p:spPr>
        <p:txBody>
          <a:bodyPr/>
          <a:lstStyle/>
          <a:p>
            <a:r>
              <a:rPr lang="en-US" sz="2800" b="1" dirty="0" smtClean="0">
                <a:solidFill>
                  <a:srgbClr val="006600"/>
                </a:solidFill>
              </a:rPr>
              <a:t>Referral by Mental Health </a:t>
            </a:r>
            <a:br>
              <a:rPr lang="en-US" sz="2800" b="1" dirty="0" smtClean="0">
                <a:solidFill>
                  <a:srgbClr val="006600"/>
                </a:solidFill>
              </a:rPr>
            </a:br>
            <a:r>
              <a:rPr lang="en-US" sz="2800" b="1" dirty="0" smtClean="0">
                <a:solidFill>
                  <a:srgbClr val="006600"/>
                </a:solidFill>
              </a:rPr>
              <a:t>Officer</a:t>
            </a:r>
            <a:endParaRPr lang="en-US"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0" y="1484784"/>
            <a:ext cx="8229600" cy="4525963"/>
          </a:xfrm>
        </p:spPr>
        <p:txBody>
          <a:bodyPr/>
          <a:lstStyle/>
          <a:p>
            <a:pPr>
              <a:buFontTx/>
              <a:buNone/>
            </a:pPr>
            <a:r>
              <a:rPr lang="en-US" sz="2800" dirty="0"/>
              <a:t>Section 7(4)</a:t>
            </a:r>
          </a:p>
          <a:p>
            <a:pPr>
              <a:buFontTx/>
              <a:buNone/>
            </a:pPr>
            <a:r>
              <a:rPr lang="en-US" sz="2800" dirty="0"/>
              <a:t>    Where a member of the Police Force is informed by a mental health officer that a </a:t>
            </a:r>
            <a:endParaRPr lang="en-US" sz="2800" dirty="0" smtClean="0"/>
          </a:p>
          <a:p>
            <a:pPr>
              <a:buFontTx/>
              <a:buNone/>
            </a:pPr>
            <a:r>
              <a:rPr lang="en-US" sz="2800" dirty="0"/>
              <a:t>	</a:t>
            </a:r>
            <a:r>
              <a:rPr lang="en-US" sz="2800" dirty="0" smtClean="0"/>
              <a:t>person </a:t>
            </a:r>
            <a:r>
              <a:rPr lang="en-US" sz="2800" dirty="0"/>
              <a:t>suspected of being of unsound mind </a:t>
            </a:r>
            <a:endParaRPr lang="en-US" sz="2800" dirty="0" smtClean="0"/>
          </a:p>
          <a:p>
            <a:pPr>
              <a:buFontTx/>
              <a:buNone/>
            </a:pPr>
            <a:r>
              <a:rPr lang="en-US" sz="2800" dirty="0"/>
              <a:t>	</a:t>
            </a:r>
            <a:r>
              <a:rPr lang="en-US" sz="2800" dirty="0" smtClean="0"/>
              <a:t>is </a:t>
            </a:r>
            <a:r>
              <a:rPr lang="en-US" sz="2800" dirty="0"/>
              <a:t>in any building or on any premises, whether private or not, that member of the Police force may, if necessary, obtain a warrant and enter such building or premises and take that person into custody.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a:xfrm>
            <a:off x="179512" y="1268760"/>
            <a:ext cx="8229600" cy="4525963"/>
          </a:xfrm>
        </p:spPr>
        <p:txBody>
          <a:bodyPr/>
          <a:lstStyle/>
          <a:p>
            <a:pPr marL="533400" indent="-533400">
              <a:lnSpc>
                <a:spcPct val="90000"/>
              </a:lnSpc>
              <a:buFontTx/>
              <a:buNone/>
            </a:pPr>
            <a:r>
              <a:rPr lang="en-US" sz="2400" dirty="0"/>
              <a:t>Section 7(5)</a:t>
            </a:r>
          </a:p>
          <a:p>
            <a:pPr marL="533400" indent="-533400">
              <a:lnSpc>
                <a:spcPct val="90000"/>
              </a:lnSpc>
              <a:buFontTx/>
              <a:buNone/>
            </a:pPr>
            <a:r>
              <a:rPr lang="en-US" sz="2400" dirty="0" smtClean="0"/>
              <a:t>	A </a:t>
            </a:r>
            <a:r>
              <a:rPr lang="en-US" sz="2400" dirty="0"/>
              <a:t>member of the Police force who takes a </a:t>
            </a:r>
            <a:endParaRPr lang="en-US" sz="2400" dirty="0" smtClean="0"/>
          </a:p>
          <a:p>
            <a:pPr marL="533400" indent="-533400">
              <a:lnSpc>
                <a:spcPct val="90000"/>
              </a:lnSpc>
              <a:buFontTx/>
              <a:buNone/>
            </a:pPr>
            <a:r>
              <a:rPr lang="en-US" sz="2400" dirty="0"/>
              <a:t>	</a:t>
            </a:r>
            <a:r>
              <a:rPr lang="en-US" sz="2400" dirty="0" smtClean="0"/>
              <a:t>person into custody </a:t>
            </a:r>
            <a:r>
              <a:rPr lang="en-US" sz="2400" dirty="0"/>
              <a:t>under subsection (3) or (4) </a:t>
            </a:r>
            <a:endParaRPr lang="en-US" sz="2400" dirty="0" smtClean="0"/>
          </a:p>
          <a:p>
            <a:pPr marL="533400" indent="-533400">
              <a:lnSpc>
                <a:spcPct val="90000"/>
              </a:lnSpc>
              <a:buFontTx/>
              <a:buNone/>
            </a:pPr>
            <a:r>
              <a:rPr lang="en-US" sz="2400" dirty="0"/>
              <a:t>	</a:t>
            </a:r>
            <a:r>
              <a:rPr lang="en-US" sz="2400" dirty="0" smtClean="0"/>
              <a:t>may </a:t>
            </a:r>
            <a:r>
              <a:rPr lang="en-US" sz="2400" dirty="0"/>
              <a:t>elect not to prefer a charge against him; </a:t>
            </a:r>
            <a:endParaRPr lang="en-US" sz="2400" dirty="0" smtClean="0"/>
          </a:p>
          <a:p>
            <a:pPr marL="533400" indent="-533400">
              <a:lnSpc>
                <a:spcPct val="90000"/>
              </a:lnSpc>
              <a:buFontTx/>
              <a:buNone/>
            </a:pPr>
            <a:r>
              <a:rPr lang="en-US" sz="2400" dirty="0"/>
              <a:t>	</a:t>
            </a:r>
            <a:r>
              <a:rPr lang="en-US" sz="2400" dirty="0" smtClean="0"/>
              <a:t>but </a:t>
            </a:r>
            <a:r>
              <a:rPr lang="en-US" sz="2400" dirty="0"/>
              <a:t>may instead convey him directly to a mental hospital and shall in any case, do so within 24 </a:t>
            </a:r>
            <a:endParaRPr lang="en-US" sz="2400" dirty="0" smtClean="0"/>
          </a:p>
          <a:p>
            <a:pPr marL="533400" indent="-533400">
              <a:lnSpc>
                <a:spcPct val="90000"/>
              </a:lnSpc>
              <a:buFontTx/>
              <a:buNone/>
            </a:pPr>
            <a:r>
              <a:rPr lang="en-US" sz="2400" dirty="0"/>
              <a:t>	</a:t>
            </a:r>
            <a:r>
              <a:rPr lang="en-US" sz="2400" dirty="0" smtClean="0"/>
              <a:t>hours </a:t>
            </a:r>
            <a:r>
              <a:rPr lang="en-US" sz="2400" dirty="0"/>
              <a:t>from the time of taking him into custody and </a:t>
            </a:r>
            <a:endParaRPr lang="en-US" sz="2400" dirty="0" smtClean="0"/>
          </a:p>
          <a:p>
            <a:pPr marL="533400" indent="-533400">
              <a:lnSpc>
                <a:spcPct val="90000"/>
              </a:lnSpc>
              <a:buFontTx/>
              <a:buNone/>
            </a:pPr>
            <a:r>
              <a:rPr lang="en-US" sz="2400" dirty="0"/>
              <a:t>	</a:t>
            </a:r>
            <a:r>
              <a:rPr lang="en-US" sz="2400" dirty="0" smtClean="0"/>
              <a:t>as </a:t>
            </a:r>
            <a:r>
              <a:rPr lang="en-US" sz="2400" dirty="0"/>
              <a:t>soon as possible </a:t>
            </a:r>
            <a:r>
              <a:rPr lang="en-US" sz="2400" dirty="0" smtClean="0"/>
              <a:t>thereafter</a:t>
            </a:r>
          </a:p>
          <a:p>
            <a:pPr marL="533400" indent="-533400">
              <a:lnSpc>
                <a:spcPct val="90000"/>
              </a:lnSpc>
              <a:buFontTx/>
              <a:buNone/>
            </a:pPr>
            <a:endParaRPr lang="en-US" sz="2400" dirty="0"/>
          </a:p>
          <a:p>
            <a:pPr marL="533400" indent="-533400">
              <a:lnSpc>
                <a:spcPct val="90000"/>
              </a:lnSpc>
              <a:buFontTx/>
              <a:buAutoNum type="alphaLcParenR"/>
            </a:pPr>
            <a:r>
              <a:rPr lang="en-US" sz="2400" dirty="0" smtClean="0"/>
              <a:t>Inform </a:t>
            </a:r>
            <a:r>
              <a:rPr lang="en-US" sz="2400" dirty="0"/>
              <a:t>the relatives and next of kin…;and</a:t>
            </a:r>
          </a:p>
          <a:p>
            <a:pPr marL="533400" indent="-533400">
              <a:lnSpc>
                <a:spcPct val="90000"/>
              </a:lnSpc>
              <a:buFontTx/>
              <a:buAutoNum type="alphaLcParenR"/>
            </a:pPr>
            <a:r>
              <a:rPr lang="en-US" sz="2400" dirty="0"/>
              <a:t>Make arrangements for the relatives and next of </a:t>
            </a:r>
            <a:endParaRPr lang="en-US" sz="2400" dirty="0" smtClean="0"/>
          </a:p>
          <a:p>
            <a:pPr marL="533400" indent="-533400">
              <a:lnSpc>
                <a:spcPct val="90000"/>
              </a:lnSpc>
              <a:buNone/>
            </a:pPr>
            <a:r>
              <a:rPr lang="en-US" sz="2400" dirty="0"/>
              <a:t>	</a:t>
            </a:r>
            <a:r>
              <a:rPr lang="en-US" sz="2400" dirty="0" smtClean="0"/>
              <a:t>kin </a:t>
            </a:r>
            <a:r>
              <a:rPr lang="en-US" sz="2400" dirty="0"/>
              <a:t>to communicate with him.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332656"/>
            <a:ext cx="8229600" cy="1143000"/>
          </a:xfrm>
        </p:spPr>
        <p:txBody>
          <a:bodyPr/>
          <a:lstStyle/>
          <a:p>
            <a:r>
              <a:rPr lang="en-US" sz="4000" b="1" dirty="0" smtClean="0">
                <a:solidFill>
                  <a:srgbClr val="006600"/>
                </a:solidFill>
              </a:rPr>
              <a:t>Admission under a </a:t>
            </a:r>
            <a:br>
              <a:rPr lang="en-US" sz="4000" b="1" dirty="0" smtClean="0">
                <a:solidFill>
                  <a:srgbClr val="006600"/>
                </a:solidFill>
              </a:rPr>
            </a:br>
            <a:r>
              <a:rPr lang="en-US" sz="4000" b="1" dirty="0" smtClean="0">
                <a:solidFill>
                  <a:srgbClr val="006600"/>
                </a:solidFill>
              </a:rPr>
              <a:t>Hospital Order</a:t>
            </a:r>
            <a:endParaRPr lang="en-US" sz="4000" dirty="0"/>
          </a:p>
        </p:txBody>
      </p:sp>
      <p:sp>
        <p:nvSpPr>
          <p:cNvPr id="26627" name="Rectangle 3"/>
          <p:cNvSpPr>
            <a:spLocks noGrp="1" noChangeArrowheads="1"/>
          </p:cNvSpPr>
          <p:nvPr>
            <p:ph type="body" idx="1"/>
          </p:nvPr>
        </p:nvSpPr>
        <p:spPr/>
        <p:txBody>
          <a:bodyPr/>
          <a:lstStyle/>
          <a:p>
            <a:r>
              <a:rPr lang="en-US" b="1" dirty="0"/>
              <a:t>3</a:t>
            </a:r>
            <a:r>
              <a:rPr lang="en-US" b="1" dirty="0" smtClean="0"/>
              <a:t>. Prison Warrant</a:t>
            </a:r>
            <a:endParaRPr lang="en-US" b="1" dirty="0"/>
          </a:p>
          <a:p>
            <a:pPr>
              <a:buFontTx/>
              <a:buNone/>
            </a:pPr>
            <a:r>
              <a:rPr lang="en-US" sz="2400" dirty="0"/>
              <a:t>Section </a:t>
            </a:r>
            <a:r>
              <a:rPr lang="en-US" sz="2400" dirty="0" smtClean="0"/>
              <a:t>8(2), (3)</a:t>
            </a:r>
            <a:endParaRPr lang="en-US" sz="2400" dirty="0"/>
          </a:p>
          <a:p>
            <a:pPr>
              <a:buFontTx/>
              <a:buNone/>
            </a:pPr>
            <a:r>
              <a:rPr lang="en-US" sz="2400" dirty="0"/>
              <a:t>    Where </a:t>
            </a:r>
            <a:r>
              <a:rPr lang="en-US" sz="2400" dirty="0" smtClean="0"/>
              <a:t>a person charged before a court as </a:t>
            </a:r>
            <a:r>
              <a:rPr lang="en-US" sz="2400" dirty="0" err="1" smtClean="0"/>
              <a:t>referrred</a:t>
            </a:r>
            <a:r>
              <a:rPr lang="en-US" sz="2400" dirty="0" smtClean="0"/>
              <a:t> to in section 7(1) is transferred under [section 8] subsection (2), arrangements approved by the court shall be made for his security.</a:t>
            </a:r>
            <a:endParaRPr lang="en-US" sz="2400" dirty="0"/>
          </a:p>
          <a:p>
            <a:pPr>
              <a:buFontTx/>
              <a:buNone/>
            </a:pPr>
            <a:r>
              <a:rPr lang="en-US" dirty="0"/>
              <a:t>                          ↓</a:t>
            </a:r>
          </a:p>
          <a:p>
            <a:pPr>
              <a:buFontTx/>
              <a:buNone/>
            </a:pPr>
            <a:r>
              <a:rPr lang="en-US" sz="2000" dirty="0"/>
              <a:t>      In the form of a warrant from the </a:t>
            </a:r>
            <a:r>
              <a:rPr lang="en-US" sz="2000" dirty="0" smtClean="0"/>
              <a:t>Superintendant of Prisons</a:t>
            </a:r>
            <a:endParaRPr lang="en-US" sz="20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396082"/>
            <a:ext cx="8785225" cy="792163"/>
          </a:xfrm>
        </p:spPr>
        <p:txBody>
          <a:bodyPr/>
          <a:lstStyle/>
          <a:p>
            <a:r>
              <a:rPr lang="en-US" sz="3200" dirty="0"/>
              <a:t/>
            </a:r>
            <a:br>
              <a:rPr lang="en-US" sz="3200" dirty="0"/>
            </a:br>
            <a:r>
              <a:rPr lang="en-US" sz="3200" b="1" dirty="0" smtClean="0">
                <a:solidFill>
                  <a:srgbClr val="006600"/>
                </a:solidFill>
              </a:rPr>
              <a:t>Admission </a:t>
            </a:r>
            <a:r>
              <a:rPr lang="en-US" sz="3200" b="1" dirty="0">
                <a:solidFill>
                  <a:srgbClr val="006600"/>
                </a:solidFill>
              </a:rPr>
              <a:t>under the Governor </a:t>
            </a:r>
            <a:r>
              <a:rPr lang="en-US" sz="3200" b="1" dirty="0" smtClean="0">
                <a:solidFill>
                  <a:srgbClr val="006600"/>
                </a:solidFill>
              </a:rPr>
              <a:t/>
            </a:r>
            <a:br>
              <a:rPr lang="en-US" sz="3200" b="1" dirty="0" smtClean="0">
                <a:solidFill>
                  <a:srgbClr val="006600"/>
                </a:solidFill>
              </a:rPr>
            </a:br>
            <a:r>
              <a:rPr lang="en-US" sz="3200" b="1" dirty="0" smtClean="0">
                <a:solidFill>
                  <a:srgbClr val="006600"/>
                </a:solidFill>
              </a:rPr>
              <a:t>General’s </a:t>
            </a:r>
            <a:r>
              <a:rPr lang="en-US" sz="3200" b="1" dirty="0">
                <a:solidFill>
                  <a:srgbClr val="006600"/>
                </a:solidFill>
              </a:rPr>
              <a:t>Order</a:t>
            </a:r>
            <a:endParaRPr lang="en-US" sz="2400" b="1" dirty="0">
              <a:solidFill>
                <a:srgbClr val="006600"/>
              </a:solidFill>
            </a:endParaRPr>
          </a:p>
        </p:txBody>
      </p:sp>
      <p:sp>
        <p:nvSpPr>
          <p:cNvPr id="30723" name="Rectangle 3"/>
          <p:cNvSpPr>
            <a:spLocks noGrp="1" noChangeArrowheads="1"/>
          </p:cNvSpPr>
          <p:nvPr>
            <p:ph type="body" idx="1"/>
          </p:nvPr>
        </p:nvSpPr>
        <p:spPr>
          <a:xfrm>
            <a:off x="0" y="1124744"/>
            <a:ext cx="8640763" cy="5329237"/>
          </a:xfrm>
        </p:spPr>
        <p:txBody>
          <a:bodyPr/>
          <a:lstStyle/>
          <a:p>
            <a:r>
              <a:rPr lang="en-US" sz="1800" dirty="0"/>
              <a:t>‘</a:t>
            </a:r>
            <a:r>
              <a:rPr lang="en-US" sz="1800" i="1" dirty="0"/>
              <a:t>Her Majesty’s Pleasure</a:t>
            </a:r>
            <a:r>
              <a:rPr lang="en-US" sz="1800" i="1" dirty="0" smtClean="0"/>
              <a:t>’</a:t>
            </a:r>
          </a:p>
          <a:p>
            <a:pPr>
              <a:buNone/>
            </a:pPr>
            <a:r>
              <a:rPr lang="en-US" sz="1800" dirty="0" smtClean="0"/>
              <a:t>(</a:t>
            </a:r>
            <a:r>
              <a:rPr lang="en-US" sz="1800" dirty="0"/>
              <a:t>Since the introduction of the CCJ to replace the Privy Council as </a:t>
            </a:r>
            <a:endParaRPr lang="en-US" sz="1800" dirty="0" smtClean="0"/>
          </a:p>
          <a:p>
            <a:pPr>
              <a:buNone/>
            </a:pPr>
            <a:r>
              <a:rPr lang="en-US" sz="1800" dirty="0" smtClean="0"/>
              <a:t>the </a:t>
            </a:r>
            <a:r>
              <a:rPr lang="en-US" sz="1800" dirty="0"/>
              <a:t>final Court of Appeal this has been re-</a:t>
            </a:r>
            <a:r>
              <a:rPr lang="en-US" sz="1800" dirty="0" err="1"/>
              <a:t>badged</a:t>
            </a:r>
            <a:r>
              <a:rPr lang="en-US" sz="1800" dirty="0"/>
              <a:t> to ‘</a:t>
            </a:r>
            <a:r>
              <a:rPr lang="en-US" sz="1800" i="1" dirty="0"/>
              <a:t>the Court’s Pleasure</a:t>
            </a:r>
            <a:r>
              <a:rPr lang="en-US" sz="1800" dirty="0" smtClean="0"/>
              <a:t>’)</a:t>
            </a:r>
          </a:p>
          <a:p>
            <a:pPr>
              <a:buNone/>
            </a:pPr>
            <a:endParaRPr lang="en-US" sz="1800" dirty="0"/>
          </a:p>
          <a:p>
            <a:r>
              <a:rPr lang="en-US" sz="2400" b="1" dirty="0"/>
              <a:t>Section 13(1)</a:t>
            </a:r>
          </a:p>
          <a:p>
            <a:r>
              <a:rPr lang="en-US" sz="2400" dirty="0"/>
              <a:t>… where a person on trial before the High Court</a:t>
            </a:r>
          </a:p>
          <a:p>
            <a:r>
              <a:rPr lang="en-US" sz="2400" dirty="0"/>
              <a:t>a) is found unfit to plead; or</a:t>
            </a:r>
          </a:p>
          <a:p>
            <a:r>
              <a:rPr lang="en-US" sz="2400" dirty="0"/>
              <a:t>b) is found not guilty by reason of insanity; or</a:t>
            </a:r>
          </a:p>
          <a:p>
            <a:r>
              <a:rPr lang="en-US" sz="2400" dirty="0"/>
              <a:t>c) is found guilty but is suffering from diminished capacity,</a:t>
            </a:r>
          </a:p>
          <a:p>
            <a:pPr>
              <a:buFontTx/>
              <a:buNone/>
            </a:pPr>
            <a:r>
              <a:rPr lang="en-US" sz="2400" dirty="0"/>
              <a:t>the Court shall order him to be detained in a mental hospital</a:t>
            </a:r>
          </a:p>
          <a:p>
            <a:pPr>
              <a:buFontTx/>
              <a:buNone/>
            </a:pPr>
            <a:r>
              <a:rPr lang="en-US" sz="2400" dirty="0"/>
              <a:t>until Her Majesty’s pleasure is known and thereupon the </a:t>
            </a:r>
          </a:p>
          <a:p>
            <a:pPr>
              <a:buFontTx/>
              <a:buNone/>
            </a:pPr>
            <a:r>
              <a:rPr lang="en-US" sz="2400" dirty="0"/>
              <a:t>Governor may give an Order for the safe custody of that </a:t>
            </a:r>
          </a:p>
          <a:p>
            <a:pPr>
              <a:buFontTx/>
              <a:buNone/>
            </a:pPr>
            <a:r>
              <a:rPr lang="en-US" sz="2400" dirty="0"/>
              <a:t>person during such detention.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l"/>
            <a:r>
              <a:rPr lang="en-US" b="1" dirty="0" err="1">
                <a:solidFill>
                  <a:srgbClr val="006600"/>
                </a:solidFill>
              </a:rPr>
              <a:t>Institutionalisation</a:t>
            </a:r>
            <a:r>
              <a:rPr lang="en-US" b="1" dirty="0">
                <a:solidFill>
                  <a:srgbClr val="006600"/>
                </a:solidFill>
              </a:rPr>
              <a:t>  </a:t>
            </a:r>
            <a:r>
              <a:rPr lang="en-US" b="1" dirty="0" smtClean="0">
                <a:solidFill>
                  <a:srgbClr val="006600"/>
                </a:solidFill>
              </a:rPr>
              <a:t>→ Discharge</a:t>
            </a:r>
            <a:endParaRPr lang="en-US" b="1" dirty="0">
              <a:solidFill>
                <a:srgbClr val="006600"/>
              </a:solidFill>
            </a:endParaRPr>
          </a:p>
        </p:txBody>
      </p:sp>
      <p:sp>
        <p:nvSpPr>
          <p:cNvPr id="31747" name="Rectangle 3"/>
          <p:cNvSpPr>
            <a:spLocks noGrp="1" noChangeArrowheads="1"/>
          </p:cNvSpPr>
          <p:nvPr>
            <p:ph type="body" idx="1"/>
          </p:nvPr>
        </p:nvSpPr>
        <p:spPr>
          <a:xfrm>
            <a:off x="0" y="1844824"/>
            <a:ext cx="8964613" cy="4137323"/>
          </a:xfrm>
        </p:spPr>
        <p:txBody>
          <a:bodyPr/>
          <a:lstStyle/>
          <a:p>
            <a:pPr>
              <a:buFontTx/>
              <a:buNone/>
            </a:pPr>
            <a:r>
              <a:rPr lang="en-US" b="1" dirty="0" smtClean="0"/>
              <a:t>Voluntary</a:t>
            </a:r>
            <a:r>
              <a:rPr lang="en-US" dirty="0" smtClean="0"/>
              <a:t>      </a:t>
            </a:r>
            <a:r>
              <a:rPr lang="en-US" sz="1800" dirty="0" smtClean="0"/>
              <a:t>entitled </a:t>
            </a:r>
            <a:r>
              <a:rPr lang="en-US" sz="1800" dirty="0"/>
              <a:t>to be discharged within 24 hours </a:t>
            </a:r>
          </a:p>
          <a:p>
            <a:pPr>
              <a:buFontTx/>
              <a:buNone/>
            </a:pPr>
            <a:r>
              <a:rPr lang="en-US" sz="1800" dirty="0"/>
              <a:t>                                      </a:t>
            </a:r>
            <a:r>
              <a:rPr lang="en-US" sz="1800" dirty="0" smtClean="0"/>
              <a:t> </a:t>
            </a:r>
            <a:r>
              <a:rPr lang="en-US" sz="1800" dirty="0"/>
              <a:t>of providing a written application seeking  </a:t>
            </a:r>
          </a:p>
          <a:p>
            <a:pPr>
              <a:buFontTx/>
              <a:buNone/>
            </a:pPr>
            <a:r>
              <a:rPr lang="en-US" sz="1800" dirty="0"/>
              <a:t>                    </a:t>
            </a:r>
            <a:r>
              <a:rPr lang="en-US" sz="1800" dirty="0" smtClean="0"/>
              <a:t>	          discharge</a:t>
            </a:r>
            <a:r>
              <a:rPr lang="en-US" sz="1800" dirty="0"/>
              <a:t>; by him or (if a minor) his parent </a:t>
            </a:r>
            <a:endParaRPr lang="en-US" sz="1800" dirty="0" smtClean="0"/>
          </a:p>
          <a:p>
            <a:pPr>
              <a:buFontTx/>
              <a:buNone/>
            </a:pPr>
            <a:r>
              <a:rPr lang="en-US" sz="1800" dirty="0"/>
              <a:t>	</a:t>
            </a:r>
            <a:r>
              <a:rPr lang="en-US" sz="1800" dirty="0" smtClean="0"/>
              <a:t>		          or </a:t>
            </a:r>
            <a:r>
              <a:rPr lang="en-US" sz="1800" dirty="0"/>
              <a:t>guardian </a:t>
            </a:r>
          </a:p>
          <a:p>
            <a:pPr>
              <a:buFontTx/>
              <a:buNone/>
            </a:pPr>
            <a:r>
              <a:rPr lang="en-US" b="1" dirty="0" smtClean="0"/>
              <a:t>Involuntary </a:t>
            </a:r>
            <a:r>
              <a:rPr lang="en-US" sz="2000" dirty="0" smtClean="0"/>
              <a:t> </a:t>
            </a:r>
            <a:endParaRPr lang="en-US" sz="2000" dirty="0"/>
          </a:p>
          <a:p>
            <a:r>
              <a:rPr lang="en-US" sz="1600" dirty="0"/>
              <a:t>Medically Recommended          The certificate expires at the end of </a:t>
            </a:r>
            <a:r>
              <a:rPr lang="en-US" sz="1600" dirty="0" smtClean="0"/>
              <a:t>12 </a:t>
            </a:r>
            <a:r>
              <a:rPr lang="en-US" sz="1600" dirty="0"/>
              <a:t>months</a:t>
            </a:r>
          </a:p>
          <a:p>
            <a:endParaRPr lang="en-US" sz="1800" dirty="0"/>
          </a:p>
          <a:p>
            <a:r>
              <a:rPr lang="en-US" sz="1600" dirty="0"/>
              <a:t>Hospital Order - (Court Issued)         A maximum custody of 56 days/8 weeks</a:t>
            </a:r>
          </a:p>
          <a:p>
            <a:endParaRPr lang="en-US" sz="1600" dirty="0"/>
          </a:p>
          <a:p>
            <a:r>
              <a:rPr lang="en-US" sz="1600" dirty="0"/>
              <a:t>Hospital Order - (Emergency)           A maximum admission period of 72 </a:t>
            </a:r>
            <a:r>
              <a:rPr lang="en-US" sz="1600" dirty="0" smtClean="0"/>
              <a:t>hours</a:t>
            </a:r>
          </a:p>
          <a:p>
            <a:pPr>
              <a:buNone/>
            </a:pPr>
            <a:r>
              <a:rPr lang="en-US" sz="1600" dirty="0" smtClean="0"/>
              <a:t>  </a:t>
            </a:r>
            <a:endParaRPr lang="en-US" sz="1600" dirty="0"/>
          </a:p>
          <a:p>
            <a:r>
              <a:rPr lang="en-US" sz="1600" dirty="0" smtClean="0"/>
              <a:t>Governor </a:t>
            </a:r>
            <a:r>
              <a:rPr lang="en-US" sz="1600" dirty="0"/>
              <a:t>General Order              As determined by the Court</a:t>
            </a:r>
          </a:p>
          <a:p>
            <a:pPr>
              <a:buFontTx/>
              <a:buNone/>
            </a:pPr>
            <a:endParaRPr lang="en-US" sz="2000" dirty="0"/>
          </a:p>
          <a:p>
            <a:endParaRPr lang="en-US" dirty="0"/>
          </a:p>
        </p:txBody>
      </p:sp>
      <p:sp>
        <p:nvSpPr>
          <p:cNvPr id="31753" name="AutoShape 9"/>
          <p:cNvSpPr>
            <a:spLocks noChangeArrowheads="1"/>
          </p:cNvSpPr>
          <p:nvPr/>
        </p:nvSpPr>
        <p:spPr bwMode="auto">
          <a:xfrm rot="16200000">
            <a:off x="2080295" y="1888257"/>
            <a:ext cx="485775" cy="542925"/>
          </a:xfrm>
          <a:prstGeom prst="downArrow">
            <a:avLst>
              <a:gd name="adj1" fmla="val 50000"/>
              <a:gd name="adj2" fmla="val 27941"/>
            </a:avLst>
          </a:prstGeom>
          <a:solidFill>
            <a:srgbClr val="FFC000"/>
          </a:solidFill>
          <a:ln w="9525">
            <a:solidFill>
              <a:schemeClr val="tx1"/>
            </a:solidFill>
            <a:miter lim="800000"/>
            <a:headEnd/>
            <a:tailEnd/>
          </a:ln>
          <a:effectLst/>
        </p:spPr>
        <p:txBody>
          <a:bodyPr wrap="none" anchor="ctr"/>
          <a:lstStyle/>
          <a:p>
            <a:endParaRPr lang="en-US"/>
          </a:p>
        </p:txBody>
      </p:sp>
      <p:sp>
        <p:nvSpPr>
          <p:cNvPr id="31754" name="AutoShape 10"/>
          <p:cNvSpPr>
            <a:spLocks noChangeArrowheads="1"/>
          </p:cNvSpPr>
          <p:nvPr/>
        </p:nvSpPr>
        <p:spPr bwMode="auto">
          <a:xfrm rot="16200000">
            <a:off x="2818631" y="3958233"/>
            <a:ext cx="269875" cy="363537"/>
          </a:xfrm>
          <a:prstGeom prst="downArrow">
            <a:avLst>
              <a:gd name="adj1" fmla="val 50000"/>
              <a:gd name="adj2" fmla="val 33676"/>
            </a:avLst>
          </a:prstGeom>
          <a:solidFill>
            <a:srgbClr val="FFC000"/>
          </a:solidFill>
          <a:ln w="9525">
            <a:solidFill>
              <a:schemeClr val="tx1"/>
            </a:solidFill>
            <a:miter lim="800000"/>
            <a:headEnd/>
            <a:tailEnd/>
          </a:ln>
          <a:effectLst/>
        </p:spPr>
        <p:txBody>
          <a:bodyPr wrap="none" anchor="ctr"/>
          <a:lstStyle/>
          <a:p>
            <a:endParaRPr lang="en-US"/>
          </a:p>
        </p:txBody>
      </p:sp>
      <p:sp>
        <p:nvSpPr>
          <p:cNvPr id="31755" name="AutoShape 11"/>
          <p:cNvSpPr>
            <a:spLocks noChangeArrowheads="1"/>
          </p:cNvSpPr>
          <p:nvPr/>
        </p:nvSpPr>
        <p:spPr bwMode="auto">
          <a:xfrm rot="16200000">
            <a:off x="3322688" y="4534296"/>
            <a:ext cx="269875" cy="363538"/>
          </a:xfrm>
          <a:prstGeom prst="downArrow">
            <a:avLst>
              <a:gd name="adj1" fmla="val 50000"/>
              <a:gd name="adj2" fmla="val 33677"/>
            </a:avLst>
          </a:prstGeom>
          <a:solidFill>
            <a:srgbClr val="006600"/>
          </a:solidFill>
          <a:ln w="9525">
            <a:solidFill>
              <a:schemeClr val="tx1"/>
            </a:solidFill>
            <a:miter lim="800000"/>
            <a:headEnd/>
            <a:tailEnd/>
          </a:ln>
          <a:effectLst/>
        </p:spPr>
        <p:txBody>
          <a:bodyPr wrap="none" anchor="ctr"/>
          <a:lstStyle/>
          <a:p>
            <a:endParaRPr lang="en-US"/>
          </a:p>
        </p:txBody>
      </p:sp>
      <p:sp>
        <p:nvSpPr>
          <p:cNvPr id="31756" name="AutoShape 12"/>
          <p:cNvSpPr>
            <a:spLocks noChangeArrowheads="1"/>
          </p:cNvSpPr>
          <p:nvPr/>
        </p:nvSpPr>
        <p:spPr bwMode="auto">
          <a:xfrm rot="16200000">
            <a:off x="3286684" y="5146364"/>
            <a:ext cx="197867" cy="363538"/>
          </a:xfrm>
          <a:prstGeom prst="downArrow">
            <a:avLst>
              <a:gd name="adj1" fmla="val 50000"/>
              <a:gd name="adj2" fmla="val 33677"/>
            </a:avLst>
          </a:prstGeom>
          <a:solidFill>
            <a:srgbClr val="006600"/>
          </a:solidFill>
          <a:ln w="9525">
            <a:solidFill>
              <a:schemeClr val="tx1"/>
            </a:solidFill>
            <a:miter lim="800000"/>
            <a:headEnd/>
            <a:tailEnd/>
          </a:ln>
          <a:effectLst/>
        </p:spPr>
        <p:txBody>
          <a:bodyPr wrap="none" anchor="ctr"/>
          <a:lstStyle/>
          <a:p>
            <a:endParaRPr lang="en-US"/>
          </a:p>
        </p:txBody>
      </p:sp>
      <p:sp>
        <p:nvSpPr>
          <p:cNvPr id="31757" name="AutoShape 13"/>
          <p:cNvSpPr>
            <a:spLocks noChangeArrowheads="1"/>
          </p:cNvSpPr>
          <p:nvPr/>
        </p:nvSpPr>
        <p:spPr bwMode="auto">
          <a:xfrm rot="16200000">
            <a:off x="2890640" y="5758432"/>
            <a:ext cx="269875" cy="363538"/>
          </a:xfrm>
          <a:prstGeom prst="downArrow">
            <a:avLst>
              <a:gd name="adj1" fmla="val 50000"/>
              <a:gd name="adj2" fmla="val 33677"/>
            </a:avLst>
          </a:prstGeom>
          <a:solidFill>
            <a:srgbClr val="006600"/>
          </a:solidFill>
          <a:ln w="9525">
            <a:solidFill>
              <a:schemeClr val="tx1"/>
            </a:solidFill>
            <a:miter lim="800000"/>
            <a:headEnd/>
            <a:tailEnd/>
          </a:ln>
          <a:effectLst/>
        </p:spPr>
        <p:txBody>
          <a:bodyPr wrap="none" anchor="ctr"/>
          <a:lstStyle/>
          <a:p>
            <a:endParaRPr lang="en-US"/>
          </a:p>
        </p:txBody>
      </p:sp>
      <p:sp>
        <p:nvSpPr>
          <p:cNvPr id="9" name="AutoShape 10"/>
          <p:cNvSpPr>
            <a:spLocks noChangeArrowheads="1"/>
          </p:cNvSpPr>
          <p:nvPr/>
        </p:nvSpPr>
        <p:spPr bwMode="auto">
          <a:xfrm rot="16200000">
            <a:off x="3250679" y="5182369"/>
            <a:ext cx="269875" cy="363537"/>
          </a:xfrm>
          <a:prstGeom prst="downArrow">
            <a:avLst>
              <a:gd name="adj1" fmla="val 50000"/>
              <a:gd name="adj2" fmla="val 33676"/>
            </a:avLst>
          </a:prstGeom>
          <a:solidFill>
            <a:srgbClr val="FFC000"/>
          </a:solid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20888"/>
            <a:ext cx="8229600" cy="1143000"/>
          </a:xfrm>
        </p:spPr>
        <p:txBody>
          <a:bodyPr/>
          <a:lstStyle/>
          <a:p>
            <a:r>
              <a:rPr lang="en-US" b="1" dirty="0" smtClean="0">
                <a:solidFill>
                  <a:srgbClr val="006600"/>
                </a:solidFill>
              </a:rPr>
              <a:t>Proposals</a:t>
            </a:r>
            <a:br>
              <a:rPr lang="en-US" b="1" dirty="0" smtClean="0">
                <a:solidFill>
                  <a:srgbClr val="006600"/>
                </a:solidFill>
              </a:rPr>
            </a:br>
            <a:r>
              <a:rPr lang="en-US" b="1" dirty="0" smtClean="0">
                <a:solidFill>
                  <a:srgbClr val="006600"/>
                </a:solidFill>
              </a:rPr>
              <a:t/>
            </a:r>
            <a:br>
              <a:rPr lang="en-US" b="1" dirty="0" smtClean="0">
                <a:solidFill>
                  <a:srgbClr val="006600"/>
                </a:solidFill>
              </a:rPr>
            </a:br>
            <a:r>
              <a:rPr lang="en-US" b="1" dirty="0" smtClean="0">
                <a:solidFill>
                  <a:srgbClr val="006600"/>
                </a:solidFill>
              </a:rPr>
              <a:t>Recommendation</a:t>
            </a:r>
            <a:br>
              <a:rPr lang="en-US" b="1" dirty="0" smtClean="0">
                <a:solidFill>
                  <a:srgbClr val="006600"/>
                </a:solidFill>
              </a:rPr>
            </a:br>
            <a:r>
              <a:rPr lang="en-US" b="1" dirty="0" smtClean="0">
                <a:solidFill>
                  <a:srgbClr val="006600"/>
                </a:solidFill>
              </a:rPr>
              <a:t> </a:t>
            </a:r>
            <a:br>
              <a:rPr lang="en-US" b="1" dirty="0" smtClean="0">
                <a:solidFill>
                  <a:srgbClr val="006600"/>
                </a:solidFill>
              </a:rPr>
            </a:br>
            <a:r>
              <a:rPr lang="en-US" b="1" dirty="0" smtClean="0">
                <a:solidFill>
                  <a:srgbClr val="006600"/>
                </a:solidFill>
              </a:rPr>
              <a:t>Reform</a:t>
            </a:r>
            <a:endParaRPr lang="en-US" b="1" dirty="0">
              <a:solidFill>
                <a:srgbClr val="0066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b="1" dirty="0">
                <a:solidFill>
                  <a:srgbClr val="006600"/>
                </a:solidFill>
              </a:rPr>
              <a:t>Mental Disorder</a:t>
            </a:r>
            <a:r>
              <a:rPr lang="en-US" dirty="0"/>
              <a:t/>
            </a:r>
            <a:br>
              <a:rPr lang="en-US" dirty="0"/>
            </a:br>
            <a:r>
              <a:rPr lang="en-US" sz="2400" dirty="0"/>
              <a:t>Section 2</a:t>
            </a:r>
          </a:p>
        </p:txBody>
      </p:sp>
      <p:sp>
        <p:nvSpPr>
          <p:cNvPr id="5123" name="Rectangle 3"/>
          <p:cNvSpPr>
            <a:spLocks noGrp="1" noChangeArrowheads="1"/>
          </p:cNvSpPr>
          <p:nvPr>
            <p:ph type="body" idx="1"/>
          </p:nvPr>
        </p:nvSpPr>
        <p:spPr>
          <a:xfrm>
            <a:off x="0" y="1844824"/>
            <a:ext cx="8229600" cy="4525963"/>
          </a:xfrm>
        </p:spPr>
        <p:txBody>
          <a:bodyPr/>
          <a:lstStyle/>
          <a:p>
            <a:r>
              <a:rPr lang="en-US" dirty="0"/>
              <a:t>Mental illness, arrested or incomplete development of mind, psychopathic disorder and any other disorder or disability of the mind.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95736" y="2780928"/>
            <a:ext cx="3279359" cy="830997"/>
          </a:xfrm>
          <a:prstGeom prst="rect">
            <a:avLst/>
          </a:prstGeom>
        </p:spPr>
        <p:txBody>
          <a:bodyPr wrap="none">
            <a:spAutoFit/>
          </a:bodyPr>
          <a:lstStyle/>
          <a:p>
            <a:r>
              <a:rPr lang="en-US" sz="4800" b="1" dirty="0" smtClean="0">
                <a:solidFill>
                  <a:srgbClr val="006600"/>
                </a:solidFill>
              </a:rPr>
              <a:t>Thank You</a:t>
            </a:r>
            <a:endParaRPr lang="en-US" sz="4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260648"/>
            <a:ext cx="8229600" cy="1143000"/>
          </a:xfrm>
        </p:spPr>
        <p:txBody>
          <a:bodyPr/>
          <a:lstStyle/>
          <a:p>
            <a:r>
              <a:rPr lang="en-US" sz="4000" b="1" dirty="0">
                <a:solidFill>
                  <a:srgbClr val="006600"/>
                </a:solidFill>
              </a:rPr>
              <a:t>Admission to the Mental Hospital</a:t>
            </a:r>
            <a:r>
              <a:rPr lang="en-US" sz="4000" dirty="0"/>
              <a:t/>
            </a:r>
            <a:br>
              <a:rPr lang="en-US" sz="4000" dirty="0"/>
            </a:br>
            <a:r>
              <a:rPr lang="en-US" sz="2400" dirty="0"/>
              <a:t>Section 3</a:t>
            </a:r>
          </a:p>
        </p:txBody>
      </p:sp>
      <p:sp>
        <p:nvSpPr>
          <p:cNvPr id="15363" name="Rectangle 3"/>
          <p:cNvSpPr>
            <a:spLocks noGrp="1" noChangeArrowheads="1"/>
          </p:cNvSpPr>
          <p:nvPr>
            <p:ph type="body" idx="1"/>
          </p:nvPr>
        </p:nvSpPr>
        <p:spPr>
          <a:xfrm>
            <a:off x="0" y="1628800"/>
            <a:ext cx="8507413" cy="4525963"/>
          </a:xfrm>
        </p:spPr>
        <p:txBody>
          <a:bodyPr/>
          <a:lstStyle/>
          <a:p>
            <a:pPr>
              <a:buFontTx/>
              <a:buNone/>
            </a:pPr>
            <a:r>
              <a:rPr lang="en-US" b="1" dirty="0"/>
              <a:t>   </a:t>
            </a:r>
            <a:r>
              <a:rPr lang="en-US" b="1" dirty="0" smtClean="0"/>
              <a:t>2 </a:t>
            </a:r>
            <a:r>
              <a:rPr lang="en-US" b="1" dirty="0"/>
              <a:t>Categories of Admission/Patients</a:t>
            </a:r>
          </a:p>
          <a:p>
            <a:pPr>
              <a:buFontTx/>
              <a:buNone/>
            </a:pPr>
            <a:endParaRPr lang="en-US" dirty="0"/>
          </a:p>
          <a:p>
            <a:endParaRPr lang="en-US" dirty="0"/>
          </a:p>
          <a:p>
            <a:pPr>
              <a:buFontTx/>
              <a:buNone/>
            </a:pPr>
            <a:r>
              <a:rPr lang="en-US" dirty="0"/>
              <a:t>Voluntary  </a:t>
            </a:r>
            <a:r>
              <a:rPr lang="en-US" dirty="0" smtClean="0"/>
              <a:t>Involuntary </a:t>
            </a:r>
            <a:r>
              <a:rPr lang="en-US" dirty="0"/>
              <a:t>(Admission/Patients)</a:t>
            </a:r>
          </a:p>
          <a:p>
            <a:pPr>
              <a:buFontTx/>
              <a:buNone/>
            </a:pPr>
            <a:r>
              <a:rPr lang="en-US" sz="2000" dirty="0"/>
              <a:t>   </a:t>
            </a:r>
            <a:r>
              <a:rPr lang="en-US" sz="2000" b="1" dirty="0"/>
              <a:t>↕          ↕                    </a:t>
            </a:r>
            <a:r>
              <a:rPr lang="en-US" sz="2000" b="1" dirty="0" smtClean="0"/>
              <a:t>↕                             ↕                      ↕ </a:t>
            </a:r>
            <a:endParaRPr lang="en-US" sz="2000" b="1" dirty="0"/>
          </a:p>
          <a:p>
            <a:pPr>
              <a:buFontTx/>
              <a:buNone/>
            </a:pPr>
            <a:r>
              <a:rPr lang="en-US" sz="2000" b="1" dirty="0"/>
              <a:t>Adult    Minor       </a:t>
            </a:r>
            <a:r>
              <a:rPr lang="en-US" sz="2000" b="1" dirty="0" smtClean="0"/>
              <a:t> </a:t>
            </a:r>
            <a:r>
              <a:rPr lang="en-US" sz="1800" b="1" dirty="0" smtClean="0"/>
              <a:t>Medically               </a:t>
            </a:r>
            <a:r>
              <a:rPr lang="en-US" sz="1800" b="1" dirty="0"/>
              <a:t>Hospital Order        </a:t>
            </a:r>
            <a:r>
              <a:rPr lang="en-US" sz="1800" b="1" dirty="0" smtClean="0"/>
              <a:t>Governor</a:t>
            </a:r>
            <a:endParaRPr lang="en-US" sz="1800" b="1" dirty="0"/>
          </a:p>
          <a:p>
            <a:pPr>
              <a:buFontTx/>
              <a:buNone/>
            </a:pPr>
            <a:r>
              <a:rPr lang="en-US" sz="2000" b="1" dirty="0"/>
              <a:t>                             </a:t>
            </a:r>
            <a:r>
              <a:rPr lang="en-US" sz="1800" b="1" dirty="0" smtClean="0"/>
              <a:t>Recommended                                     General </a:t>
            </a:r>
            <a:r>
              <a:rPr lang="en-US" sz="1800" b="1" dirty="0"/>
              <a:t>Order   </a:t>
            </a:r>
          </a:p>
          <a:p>
            <a:pPr>
              <a:buFontTx/>
              <a:buNone/>
            </a:pPr>
            <a:endParaRPr lang="en-US" sz="2000" dirty="0"/>
          </a:p>
        </p:txBody>
      </p:sp>
      <p:sp>
        <p:nvSpPr>
          <p:cNvPr id="15364" name="AutoShape 4"/>
          <p:cNvSpPr>
            <a:spLocks noChangeArrowheads="1"/>
          </p:cNvSpPr>
          <p:nvPr/>
        </p:nvSpPr>
        <p:spPr bwMode="auto">
          <a:xfrm rot="1980000">
            <a:off x="1331913" y="2420938"/>
            <a:ext cx="485775" cy="542925"/>
          </a:xfrm>
          <a:prstGeom prst="downArrow">
            <a:avLst>
              <a:gd name="adj1" fmla="val 50000"/>
              <a:gd name="adj2" fmla="val 27941"/>
            </a:avLst>
          </a:prstGeom>
          <a:solidFill>
            <a:srgbClr val="FFC000"/>
          </a:solidFill>
          <a:ln w="9525">
            <a:solidFill>
              <a:schemeClr val="tx1"/>
            </a:solidFill>
            <a:miter lim="800000"/>
            <a:headEnd/>
            <a:tailEnd/>
          </a:ln>
          <a:effectLst/>
        </p:spPr>
        <p:txBody>
          <a:bodyPr wrap="none" anchor="ctr"/>
          <a:lstStyle/>
          <a:p>
            <a:endParaRPr lang="en-US"/>
          </a:p>
        </p:txBody>
      </p:sp>
      <p:sp>
        <p:nvSpPr>
          <p:cNvPr id="15368" name="AutoShape 8"/>
          <p:cNvSpPr>
            <a:spLocks noChangeArrowheads="1"/>
          </p:cNvSpPr>
          <p:nvPr/>
        </p:nvSpPr>
        <p:spPr bwMode="auto">
          <a:xfrm rot="19620000">
            <a:off x="4211638" y="2420938"/>
            <a:ext cx="485775" cy="542925"/>
          </a:xfrm>
          <a:prstGeom prst="downArrow">
            <a:avLst>
              <a:gd name="adj1" fmla="val 50000"/>
              <a:gd name="adj2" fmla="val 27941"/>
            </a:avLst>
          </a:prstGeom>
          <a:solidFill>
            <a:srgbClr val="FFC000"/>
          </a:solidFill>
          <a:ln w="9525">
            <a:solidFill>
              <a:schemeClr val="tx1"/>
            </a:solidFill>
            <a:miter lim="800000"/>
            <a:headEnd/>
            <a:tailEnd/>
          </a:ln>
          <a:effectLst/>
        </p:spPr>
        <p:txBody>
          <a:bodyPr wrap="none" anchor="ctr"/>
          <a:lstStyle/>
          <a:p>
            <a:endParaRPr lang="en-US" dirty="0">
              <a:solidFill>
                <a:srgbClr val="0066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Grp="1" noChangeArrowheads="1"/>
          </p:cNvSpPr>
          <p:nvPr>
            <p:ph type="title"/>
          </p:nvPr>
        </p:nvSpPr>
        <p:spPr/>
        <p:txBody>
          <a:bodyPr/>
          <a:lstStyle/>
          <a:p>
            <a:r>
              <a:rPr lang="en-US" sz="4000" b="1" dirty="0">
                <a:solidFill>
                  <a:srgbClr val="006600"/>
                </a:solidFill>
              </a:rPr>
              <a:t>Voluntary Admission</a:t>
            </a:r>
            <a:br>
              <a:rPr lang="en-US" sz="4000" b="1" dirty="0">
                <a:solidFill>
                  <a:srgbClr val="006600"/>
                </a:solidFill>
              </a:rPr>
            </a:br>
            <a:r>
              <a:rPr lang="en-US" sz="2400" b="1" dirty="0">
                <a:solidFill>
                  <a:srgbClr val="006600"/>
                </a:solidFill>
              </a:rPr>
              <a:t>of An Adult</a:t>
            </a:r>
          </a:p>
        </p:txBody>
      </p:sp>
      <p:sp>
        <p:nvSpPr>
          <p:cNvPr id="18437" name="Rectangle 5"/>
          <p:cNvSpPr>
            <a:spLocks noGrp="1" noChangeArrowheads="1"/>
          </p:cNvSpPr>
          <p:nvPr>
            <p:ph type="body" sz="half" idx="1"/>
          </p:nvPr>
        </p:nvSpPr>
        <p:spPr>
          <a:xfrm>
            <a:off x="0" y="1556792"/>
            <a:ext cx="4038600" cy="4525963"/>
          </a:xfrm>
        </p:spPr>
        <p:txBody>
          <a:bodyPr/>
          <a:lstStyle/>
          <a:p>
            <a:pPr>
              <a:buFontTx/>
              <a:buNone/>
            </a:pPr>
            <a:r>
              <a:rPr lang="en-US" sz="2400" dirty="0"/>
              <a:t>    1</a:t>
            </a:r>
          </a:p>
          <a:p>
            <a:pPr>
              <a:buFontTx/>
              <a:buNone/>
            </a:pPr>
            <a:r>
              <a:rPr lang="en-US" sz="2400" dirty="0"/>
              <a:t> </a:t>
            </a:r>
            <a:r>
              <a:rPr lang="en-US" sz="2400" dirty="0" smtClean="0"/>
              <a:t>   He </a:t>
            </a:r>
            <a:r>
              <a:rPr lang="en-US" sz="2400" dirty="0"/>
              <a:t>requests admission         </a:t>
            </a:r>
            <a:r>
              <a:rPr lang="en-US" sz="2400" dirty="0" smtClean="0"/>
              <a:t>      himself/someone </a:t>
            </a:r>
            <a:r>
              <a:rPr lang="en-US" sz="2400" dirty="0"/>
              <a:t>does so on his behalf </a:t>
            </a:r>
            <a:r>
              <a:rPr lang="en-US" dirty="0"/>
              <a:t>                                                                      </a:t>
            </a:r>
          </a:p>
          <a:p>
            <a:pPr>
              <a:buFontTx/>
              <a:buNone/>
            </a:pPr>
            <a:r>
              <a:rPr lang="en-US" dirty="0"/>
              <a:t>               ↓</a:t>
            </a:r>
          </a:p>
          <a:p>
            <a:pPr>
              <a:buFontTx/>
              <a:buNone/>
            </a:pPr>
            <a:r>
              <a:rPr lang="en-US" sz="1800" dirty="0"/>
              <a:t>                                                                          In the form of a written application                                                                          in a format approved by the Minister (Standard form)                                                   </a:t>
            </a:r>
          </a:p>
          <a:p>
            <a:pPr>
              <a:buFontTx/>
              <a:buNone/>
            </a:pPr>
            <a:r>
              <a:rPr lang="en-US" sz="1800" dirty="0"/>
              <a:t>                                                                          </a:t>
            </a:r>
          </a:p>
          <a:p>
            <a:endParaRPr lang="en-US" dirty="0"/>
          </a:p>
        </p:txBody>
      </p:sp>
      <p:sp>
        <p:nvSpPr>
          <p:cNvPr id="18438" name="Rectangle 6"/>
          <p:cNvSpPr>
            <a:spLocks noGrp="1" noChangeArrowheads="1"/>
          </p:cNvSpPr>
          <p:nvPr>
            <p:ph type="body" sz="half" idx="2"/>
          </p:nvPr>
        </p:nvSpPr>
        <p:spPr>
          <a:xfrm>
            <a:off x="3779912" y="1628800"/>
            <a:ext cx="4038600" cy="4525963"/>
          </a:xfrm>
        </p:spPr>
        <p:txBody>
          <a:bodyPr/>
          <a:lstStyle/>
          <a:p>
            <a:pPr>
              <a:buFontTx/>
              <a:buNone/>
            </a:pPr>
            <a:r>
              <a:rPr lang="en-US" sz="2400" dirty="0"/>
              <a:t>     2</a:t>
            </a:r>
          </a:p>
          <a:p>
            <a:pPr>
              <a:buFontTx/>
              <a:buNone/>
            </a:pPr>
            <a:r>
              <a:rPr lang="en-US" sz="2400" dirty="0"/>
              <a:t>    The Senior Consultant                                                         Psychiatrist (SCP) is of the opinion                                                    that the person is or appears to be                                                         suffering from a mental disorder</a:t>
            </a:r>
          </a:p>
          <a:p>
            <a:pPr>
              <a:buFontTx/>
              <a:buNone/>
            </a:pPr>
            <a:r>
              <a:rPr lang="en-US" sz="2400" dirty="0"/>
              <a:t>                     </a:t>
            </a:r>
            <a:endParaRPr lang="en-US" dirty="0"/>
          </a:p>
          <a:p>
            <a:pPr>
              <a:buFontTx/>
              <a:buNone/>
            </a:pPr>
            <a:endParaRPr lang="en-US" sz="2400" dirty="0"/>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descr="C:\Users\Laticia Bourne\Pictures\2012-03-05 Mental Health\Mental Health 004.jpg"/>
          <p:cNvPicPr>
            <a:picLocks noGrp="1" noChangeAspect="1" noChangeArrowheads="1"/>
          </p:cNvPicPr>
          <p:nvPr>
            <p:ph idx="1"/>
          </p:nvPr>
        </p:nvPicPr>
        <p:blipFill>
          <a:blip r:embed="rId2" cstate="print"/>
          <a:stretch>
            <a:fillRect/>
          </a:stretch>
        </p:blipFill>
        <p:spPr bwMode="auto">
          <a:xfrm rot="5400000">
            <a:off x="1156339" y="579965"/>
            <a:ext cx="4968552" cy="6778190"/>
          </a:xfrm>
          <a:prstGeom prst="rect">
            <a:avLst/>
          </a:prstGeom>
          <a:noFill/>
          <a:ln>
            <a:noFill/>
          </a:ln>
        </p:spPr>
      </p:pic>
      <p:sp>
        <p:nvSpPr>
          <p:cNvPr id="3" name="Rectangle 2"/>
          <p:cNvSpPr>
            <a:spLocks noGrp="1" noChangeArrowheads="1"/>
          </p:cNvSpPr>
          <p:nvPr>
            <p:ph type="title"/>
          </p:nvPr>
        </p:nvSpPr>
        <p:spPr>
          <a:xfrm>
            <a:off x="-468560" y="332656"/>
            <a:ext cx="8229600" cy="1143000"/>
          </a:xfrm>
        </p:spPr>
        <p:txBody>
          <a:bodyPr/>
          <a:lstStyle/>
          <a:p>
            <a:r>
              <a:rPr lang="en-US" sz="3200" b="1" dirty="0">
                <a:solidFill>
                  <a:srgbClr val="006600"/>
                </a:solidFill>
              </a:rPr>
              <a:t>Admission </a:t>
            </a:r>
            <a:r>
              <a:rPr lang="en-US" sz="3200" b="1" dirty="0" smtClean="0">
                <a:solidFill>
                  <a:srgbClr val="006600"/>
                </a:solidFill>
              </a:rPr>
              <a:t>as a Voluntary Patient </a:t>
            </a:r>
            <a:br>
              <a:rPr lang="en-US" sz="3200" b="1" dirty="0" smtClean="0">
                <a:solidFill>
                  <a:srgbClr val="006600"/>
                </a:solidFill>
              </a:rPr>
            </a:br>
            <a:r>
              <a:rPr lang="en-US" sz="3200" b="1" dirty="0" smtClean="0">
                <a:solidFill>
                  <a:srgbClr val="006600"/>
                </a:solidFill>
              </a:rPr>
              <a:t>under Section 5(1)</a:t>
            </a:r>
            <a:r>
              <a:rPr lang="en-US" sz="4000" dirty="0"/>
              <a:t/>
            </a:r>
            <a:br>
              <a:rPr lang="en-US" sz="4000" dirty="0"/>
            </a:br>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a:xfrm>
            <a:off x="0" y="260648"/>
            <a:ext cx="8229600" cy="1143000"/>
          </a:xfrm>
        </p:spPr>
        <p:txBody>
          <a:bodyPr/>
          <a:lstStyle/>
          <a:p>
            <a:r>
              <a:rPr lang="en-US" sz="4000" b="1" dirty="0">
                <a:solidFill>
                  <a:srgbClr val="006600"/>
                </a:solidFill>
              </a:rPr>
              <a:t>Voluntary Admission</a:t>
            </a:r>
            <a:br>
              <a:rPr lang="en-US" sz="4000" b="1" dirty="0">
                <a:solidFill>
                  <a:srgbClr val="006600"/>
                </a:solidFill>
              </a:rPr>
            </a:br>
            <a:r>
              <a:rPr lang="en-US" sz="2400" b="1" dirty="0">
                <a:solidFill>
                  <a:srgbClr val="006600"/>
                </a:solidFill>
              </a:rPr>
              <a:t>of A Minor</a:t>
            </a:r>
          </a:p>
        </p:txBody>
      </p:sp>
      <p:sp>
        <p:nvSpPr>
          <p:cNvPr id="22533" name="Rectangle 5"/>
          <p:cNvSpPr>
            <a:spLocks noGrp="1" noChangeArrowheads="1"/>
          </p:cNvSpPr>
          <p:nvPr>
            <p:ph type="body" sz="half" idx="1"/>
          </p:nvPr>
        </p:nvSpPr>
        <p:spPr>
          <a:xfrm>
            <a:off x="0" y="1628800"/>
            <a:ext cx="4038600" cy="4525963"/>
          </a:xfrm>
        </p:spPr>
        <p:txBody>
          <a:bodyPr/>
          <a:lstStyle/>
          <a:p>
            <a:pPr>
              <a:buFontTx/>
              <a:buNone/>
            </a:pPr>
            <a:r>
              <a:rPr lang="en-US" sz="2400" dirty="0"/>
              <a:t>    1</a:t>
            </a:r>
          </a:p>
          <a:p>
            <a:pPr>
              <a:buFontTx/>
              <a:buNone/>
            </a:pPr>
            <a:r>
              <a:rPr lang="en-US" sz="2400" dirty="0"/>
              <a:t>    Admission is requested for the minor on his behalf by a Parent or Guardian                                                           </a:t>
            </a:r>
            <a:r>
              <a:rPr lang="en-US" dirty="0"/>
              <a:t>                                                                      </a:t>
            </a:r>
          </a:p>
          <a:p>
            <a:pPr>
              <a:buFontTx/>
              <a:buNone/>
            </a:pPr>
            <a:r>
              <a:rPr lang="en-US" dirty="0"/>
              <a:t>               ↓</a:t>
            </a:r>
          </a:p>
          <a:p>
            <a:pPr>
              <a:buFontTx/>
              <a:buNone/>
            </a:pPr>
            <a:r>
              <a:rPr lang="en-US" sz="1800" dirty="0"/>
              <a:t>                                                                          In the form of a written application                                                                          in a format approved by the Minister (Standard form)                                                   </a:t>
            </a:r>
          </a:p>
          <a:p>
            <a:pPr>
              <a:buFontTx/>
              <a:buNone/>
            </a:pPr>
            <a:r>
              <a:rPr lang="en-US" sz="1800" dirty="0"/>
              <a:t>                                                                          </a:t>
            </a:r>
          </a:p>
          <a:p>
            <a:endParaRPr lang="en-US" dirty="0"/>
          </a:p>
        </p:txBody>
      </p:sp>
      <p:sp>
        <p:nvSpPr>
          <p:cNvPr id="22534" name="Rectangle 6"/>
          <p:cNvSpPr>
            <a:spLocks noGrp="1" noChangeArrowheads="1"/>
          </p:cNvSpPr>
          <p:nvPr>
            <p:ph type="body" sz="half" idx="2"/>
          </p:nvPr>
        </p:nvSpPr>
        <p:spPr>
          <a:xfrm>
            <a:off x="3635896" y="1700808"/>
            <a:ext cx="4038600" cy="4525963"/>
          </a:xfrm>
        </p:spPr>
        <p:txBody>
          <a:bodyPr/>
          <a:lstStyle/>
          <a:p>
            <a:pPr>
              <a:buFontTx/>
              <a:buNone/>
            </a:pPr>
            <a:r>
              <a:rPr lang="en-US" sz="2400" dirty="0"/>
              <a:t>    2</a:t>
            </a:r>
          </a:p>
          <a:p>
            <a:pPr>
              <a:buFontTx/>
              <a:buNone/>
            </a:pPr>
            <a:r>
              <a:rPr lang="en-US" sz="2400" dirty="0"/>
              <a:t>    The Senior Consultant                                                         Psychiatrist (SCP) is of the opinion                                                    that the minor is or appears to be                                                         suffering from a mental disorder</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Laticia Bourne\Pictures\2012-03-05 Mental Health\Mental Health 003.jpg"/>
          <p:cNvPicPr>
            <a:picLocks noGrp="1" noChangeAspect="1" noChangeArrowheads="1"/>
          </p:cNvPicPr>
          <p:nvPr>
            <p:ph idx="1"/>
          </p:nvPr>
        </p:nvPicPr>
        <p:blipFill>
          <a:blip r:embed="rId2" cstate="print"/>
          <a:srcRect/>
          <a:stretch>
            <a:fillRect/>
          </a:stretch>
        </p:blipFill>
        <p:spPr bwMode="auto">
          <a:xfrm>
            <a:off x="1187624" y="1556792"/>
            <a:ext cx="4887193" cy="4824536"/>
          </a:xfrm>
          <a:prstGeom prst="rect">
            <a:avLst/>
          </a:prstGeom>
          <a:noFill/>
        </p:spPr>
      </p:pic>
      <p:sp>
        <p:nvSpPr>
          <p:cNvPr id="3" name="Rectangle 2"/>
          <p:cNvSpPr>
            <a:spLocks noGrp="1" noChangeArrowheads="1"/>
          </p:cNvSpPr>
          <p:nvPr>
            <p:ph type="title"/>
          </p:nvPr>
        </p:nvSpPr>
        <p:spPr>
          <a:xfrm>
            <a:off x="-468560" y="332656"/>
            <a:ext cx="8229600" cy="1143000"/>
          </a:xfrm>
        </p:spPr>
        <p:txBody>
          <a:bodyPr/>
          <a:lstStyle/>
          <a:p>
            <a:r>
              <a:rPr lang="en-US" sz="3200" b="1" dirty="0">
                <a:solidFill>
                  <a:srgbClr val="006600"/>
                </a:solidFill>
              </a:rPr>
              <a:t>Admission </a:t>
            </a:r>
            <a:r>
              <a:rPr lang="en-US" sz="3200" b="1" dirty="0" smtClean="0">
                <a:solidFill>
                  <a:srgbClr val="006600"/>
                </a:solidFill>
              </a:rPr>
              <a:t>as a Voluntary Patient </a:t>
            </a:r>
            <a:br>
              <a:rPr lang="en-US" sz="3200" b="1" dirty="0" smtClean="0">
                <a:solidFill>
                  <a:srgbClr val="006600"/>
                </a:solidFill>
              </a:rPr>
            </a:br>
            <a:r>
              <a:rPr lang="en-US" sz="3200" b="1" dirty="0" smtClean="0">
                <a:solidFill>
                  <a:srgbClr val="006600"/>
                </a:solidFill>
              </a:rPr>
              <a:t>under Section 5(2)</a:t>
            </a:r>
            <a:r>
              <a:rPr lang="en-US" sz="4000" dirty="0"/>
              <a:t/>
            </a:r>
            <a:br>
              <a:rPr lang="en-US" sz="4000" dirty="0"/>
            </a:br>
            <a:endParaRPr lang="en-US"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a:xfrm>
            <a:off x="-468560" y="332656"/>
            <a:ext cx="8229600" cy="1143000"/>
          </a:xfrm>
        </p:spPr>
        <p:txBody>
          <a:bodyPr/>
          <a:lstStyle/>
          <a:p>
            <a:r>
              <a:rPr lang="en-US" sz="4000" b="1" dirty="0">
                <a:solidFill>
                  <a:srgbClr val="006600"/>
                </a:solidFill>
              </a:rPr>
              <a:t>Admission of a Medically Recommended Person</a:t>
            </a:r>
          </a:p>
        </p:txBody>
      </p:sp>
      <p:sp>
        <p:nvSpPr>
          <p:cNvPr id="24581" name="Rectangle 5"/>
          <p:cNvSpPr>
            <a:spLocks noGrp="1" noChangeArrowheads="1"/>
          </p:cNvSpPr>
          <p:nvPr>
            <p:ph type="body" sz="half" idx="1"/>
          </p:nvPr>
        </p:nvSpPr>
        <p:spPr>
          <a:xfrm>
            <a:off x="-180528" y="1772816"/>
            <a:ext cx="4038600" cy="4525963"/>
          </a:xfrm>
        </p:spPr>
        <p:txBody>
          <a:bodyPr/>
          <a:lstStyle/>
          <a:p>
            <a:pPr>
              <a:lnSpc>
                <a:spcPct val="90000"/>
              </a:lnSpc>
              <a:buFontTx/>
              <a:buNone/>
            </a:pPr>
            <a:r>
              <a:rPr lang="en-US" dirty="0"/>
              <a:t>  </a:t>
            </a:r>
            <a:r>
              <a:rPr lang="en-US" sz="1800" dirty="0"/>
              <a:t> 1</a:t>
            </a:r>
          </a:p>
          <a:p>
            <a:pPr>
              <a:lnSpc>
                <a:spcPct val="90000"/>
              </a:lnSpc>
              <a:buFontTx/>
              <a:buNone/>
            </a:pPr>
            <a:r>
              <a:rPr lang="en-US" dirty="0"/>
              <a:t>   </a:t>
            </a:r>
            <a:r>
              <a:rPr lang="en-US" dirty="0" smtClean="0"/>
              <a:t> Admission </a:t>
            </a:r>
            <a:r>
              <a:rPr lang="en-US" dirty="0"/>
              <a:t>is sought for the person by a parent or guardian </a:t>
            </a:r>
            <a:r>
              <a:rPr lang="en-US" sz="1800" dirty="0"/>
              <a:t>(has been interpreted to include a next of kin or a non relative who declares his connection to the person)</a:t>
            </a:r>
          </a:p>
          <a:p>
            <a:pPr>
              <a:lnSpc>
                <a:spcPct val="90000"/>
              </a:lnSpc>
              <a:buFontTx/>
              <a:buNone/>
            </a:pPr>
            <a:r>
              <a:rPr lang="en-US" dirty="0"/>
              <a:t>                  ↓</a:t>
            </a:r>
          </a:p>
          <a:p>
            <a:pPr>
              <a:lnSpc>
                <a:spcPct val="90000"/>
              </a:lnSpc>
              <a:buFontTx/>
              <a:buNone/>
            </a:pPr>
            <a:r>
              <a:rPr lang="en-US" sz="1800" dirty="0"/>
              <a:t>      In the form of a written application                                                                          </a:t>
            </a:r>
          </a:p>
        </p:txBody>
      </p:sp>
      <p:sp>
        <p:nvSpPr>
          <p:cNvPr id="24582" name="Rectangle 6"/>
          <p:cNvSpPr>
            <a:spLocks noGrp="1" noChangeArrowheads="1"/>
          </p:cNvSpPr>
          <p:nvPr>
            <p:ph type="body" sz="half" idx="2"/>
          </p:nvPr>
        </p:nvSpPr>
        <p:spPr>
          <a:xfrm>
            <a:off x="3707904" y="1772816"/>
            <a:ext cx="4038600" cy="4525963"/>
          </a:xfrm>
        </p:spPr>
        <p:txBody>
          <a:bodyPr/>
          <a:lstStyle/>
          <a:p>
            <a:pPr>
              <a:lnSpc>
                <a:spcPct val="90000"/>
              </a:lnSpc>
              <a:buFontTx/>
              <a:buNone/>
            </a:pPr>
            <a:r>
              <a:rPr lang="en-US" sz="1800" dirty="0"/>
              <a:t>     2</a:t>
            </a:r>
          </a:p>
          <a:p>
            <a:pPr>
              <a:lnSpc>
                <a:spcPct val="90000"/>
              </a:lnSpc>
              <a:buFontTx/>
              <a:buNone/>
            </a:pPr>
            <a:endParaRPr lang="en-US" sz="1800" dirty="0"/>
          </a:p>
          <a:p>
            <a:pPr>
              <a:lnSpc>
                <a:spcPct val="90000"/>
              </a:lnSpc>
              <a:buFontTx/>
              <a:buNone/>
            </a:pPr>
            <a:r>
              <a:rPr lang="en-US" sz="1800" dirty="0"/>
              <a:t>     The application must be accompanied by a medical certificate  signed by 2 medical practitioners one of whom may be employed by the admitting hospital but the two medical practitioners must not bear any affinity between them </a:t>
            </a:r>
            <a:r>
              <a:rPr lang="en-US" sz="1800" dirty="0" smtClean="0"/>
              <a:t>(</a:t>
            </a:r>
            <a:r>
              <a:rPr lang="en-US" sz="1800" dirty="0" err="1" smtClean="0"/>
              <a:t>i.e</a:t>
            </a:r>
            <a:r>
              <a:rPr lang="en-US" sz="1800" dirty="0" smtClean="0"/>
              <a:t>) </a:t>
            </a:r>
            <a:r>
              <a:rPr lang="en-US" sz="1800" dirty="0"/>
              <a:t>not be related by work or family ties etc</a:t>
            </a:r>
          </a:p>
          <a:p>
            <a:pPr>
              <a:lnSpc>
                <a:spcPct val="90000"/>
              </a:lnSpc>
              <a:buFontTx/>
              <a:buNone/>
            </a:pPr>
            <a:r>
              <a:rPr lang="en-US" dirty="0"/>
              <a:t>                   ↓</a:t>
            </a:r>
            <a:endParaRPr lang="en-US" sz="1800" dirty="0"/>
          </a:p>
          <a:p>
            <a:pPr>
              <a:lnSpc>
                <a:spcPct val="90000"/>
              </a:lnSpc>
              <a:buFontTx/>
              <a:buNone/>
            </a:pPr>
            <a:r>
              <a:rPr lang="en-US" sz="1800" dirty="0"/>
              <a:t>      In the form of a written document                                                                          in a format approved by the Minister (Standard form)</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aticia Bourne\Pictures\2012-03-05 Mental Health\Mental Health 002.jpg"/>
          <p:cNvPicPr>
            <a:picLocks noGrp="1" noChangeAspect="1" noChangeArrowheads="1"/>
          </p:cNvPicPr>
          <p:nvPr>
            <p:ph idx="1"/>
          </p:nvPr>
        </p:nvPicPr>
        <p:blipFill>
          <a:blip r:embed="rId2" cstate="print"/>
          <a:srcRect/>
          <a:stretch>
            <a:fillRect/>
          </a:stretch>
        </p:blipFill>
        <p:spPr bwMode="auto">
          <a:xfrm>
            <a:off x="1619672" y="1256362"/>
            <a:ext cx="3960440" cy="5601638"/>
          </a:xfrm>
          <a:prstGeom prst="rect">
            <a:avLst/>
          </a:prstGeom>
          <a:noFill/>
        </p:spPr>
      </p:pic>
      <p:sp>
        <p:nvSpPr>
          <p:cNvPr id="3" name="Rectangle 2"/>
          <p:cNvSpPr>
            <a:spLocks noGrp="1" noChangeArrowheads="1"/>
          </p:cNvSpPr>
          <p:nvPr>
            <p:ph type="title"/>
          </p:nvPr>
        </p:nvSpPr>
        <p:spPr>
          <a:xfrm>
            <a:off x="-468560" y="332656"/>
            <a:ext cx="8229600" cy="1143000"/>
          </a:xfrm>
        </p:spPr>
        <p:txBody>
          <a:bodyPr/>
          <a:lstStyle/>
          <a:p>
            <a:r>
              <a:rPr lang="en-US" sz="2400" b="1" dirty="0" smtClean="0">
                <a:solidFill>
                  <a:srgbClr val="006600"/>
                </a:solidFill>
              </a:rPr>
              <a:t>Form of Application for Reception of a Medically Recommended Patient under</a:t>
            </a:r>
            <a:br>
              <a:rPr lang="en-US" sz="2400" b="1" dirty="0" smtClean="0">
                <a:solidFill>
                  <a:srgbClr val="006600"/>
                </a:solidFill>
              </a:rPr>
            </a:br>
            <a:r>
              <a:rPr lang="en-US" sz="2400" b="1" dirty="0" smtClean="0">
                <a:solidFill>
                  <a:srgbClr val="006600"/>
                </a:solidFill>
              </a:rPr>
              <a:t>Section 6 (Family)</a:t>
            </a:r>
            <a:r>
              <a:rPr lang="en-US" sz="4000" dirty="0"/>
              <a:t/>
            </a:r>
            <a:br>
              <a:rPr lang="en-US" sz="4000" dirty="0"/>
            </a:br>
            <a:endParaRPr lang="en-US"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TotalTime>
  <Words>717</Words>
  <Application>Microsoft Office PowerPoint</Application>
  <PresentationFormat>On-screen Show (4:3)</PresentationFormat>
  <Paragraphs>122</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Modèle par défaut</vt:lpstr>
      <vt:lpstr>PowerPoint Presentation</vt:lpstr>
      <vt:lpstr>Mental Disorder Section 2</vt:lpstr>
      <vt:lpstr>Admission to the Mental Hospital Section 3</vt:lpstr>
      <vt:lpstr>Voluntary Admission of An Adult</vt:lpstr>
      <vt:lpstr>Admission as a Voluntary Patient  under Section 5(1) </vt:lpstr>
      <vt:lpstr>Voluntary Admission of A Minor</vt:lpstr>
      <vt:lpstr>Admission as a Voluntary Patient  under Section 5(2) </vt:lpstr>
      <vt:lpstr>Admission of a Medically Recommended Person</vt:lpstr>
      <vt:lpstr>Form of Application for Reception of a Medically Recommended Patient under Section 6 (Family) </vt:lpstr>
      <vt:lpstr>PowerPoint Presentation</vt:lpstr>
      <vt:lpstr>Admission under a  Hospital Order</vt:lpstr>
      <vt:lpstr>Admission under a  Hospital Order</vt:lpstr>
      <vt:lpstr>Referral by Mental Health  Officer</vt:lpstr>
      <vt:lpstr>PowerPoint Presentation</vt:lpstr>
      <vt:lpstr>PowerPoint Presentation</vt:lpstr>
      <vt:lpstr>Admission under a  Hospital Order</vt:lpstr>
      <vt:lpstr> Admission under the Governor  General’s Order</vt:lpstr>
      <vt:lpstr>Institutionalisation  → Discharge</vt:lpstr>
      <vt:lpstr>Proposals  Recommendation   Reform</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Floral</dc:title>
  <dc:creator>www.powerpointstyles.com</dc:creator>
  <cp:lastModifiedBy>aagard</cp:lastModifiedBy>
  <cp:revision>75</cp:revision>
  <dcterms:created xsi:type="dcterms:W3CDTF">2009-03-23T15:23:24Z</dcterms:created>
  <dcterms:modified xsi:type="dcterms:W3CDTF">2012-04-30T14:02:31Z</dcterms:modified>
</cp:coreProperties>
</file>